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0" r:id="rId37"/>
    <p:sldId id="292" r:id="rId38"/>
    <p:sldId id="293" r:id="rId39"/>
    <p:sldId id="294" r:id="rId40"/>
    <p:sldId id="295" r:id="rId41"/>
    <p:sldId id="296" r:id="rId42"/>
    <p:sldId id="297" r:id="rId43"/>
    <p:sldId id="298" r:id="rId44"/>
    <p:sldId id="299" r:id="rId45"/>
    <p:sldId id="301" r:id="rId46"/>
    <p:sldId id="300"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63"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Lst>
  <p:sldSz cx="12801600" cy="9601200" type="A3"/>
  <p:notesSz cx="6858000" cy="9144000"/>
  <p:defaultTextStyle>
    <a:defPPr>
      <a:defRPr lang="en-US"/>
    </a:defPPr>
    <a:lvl1pPr marL="0" algn="l" defTabSz="1280160" rtl="0" eaLnBrk="1" latinLnBrk="0" hangingPunct="1">
      <a:defRPr sz="2500" kern="1200">
        <a:solidFill>
          <a:schemeClr val="tx1"/>
        </a:solidFill>
        <a:latin typeface="+mn-lt"/>
        <a:ea typeface="+mn-ea"/>
        <a:cs typeface="+mn-cs"/>
      </a:defRPr>
    </a:lvl1pPr>
    <a:lvl2pPr marL="640080" algn="l" defTabSz="1280160" rtl="0" eaLnBrk="1" latinLnBrk="0" hangingPunct="1">
      <a:defRPr sz="2500" kern="1200">
        <a:solidFill>
          <a:schemeClr val="tx1"/>
        </a:solidFill>
        <a:latin typeface="+mn-lt"/>
        <a:ea typeface="+mn-ea"/>
        <a:cs typeface="+mn-cs"/>
      </a:defRPr>
    </a:lvl2pPr>
    <a:lvl3pPr marL="1280160" algn="l" defTabSz="1280160" rtl="0" eaLnBrk="1" latinLnBrk="0" hangingPunct="1">
      <a:defRPr sz="2500" kern="1200">
        <a:solidFill>
          <a:schemeClr val="tx1"/>
        </a:solidFill>
        <a:latin typeface="+mn-lt"/>
        <a:ea typeface="+mn-ea"/>
        <a:cs typeface="+mn-cs"/>
      </a:defRPr>
    </a:lvl3pPr>
    <a:lvl4pPr marL="1920240" algn="l" defTabSz="1280160" rtl="0" eaLnBrk="1" latinLnBrk="0" hangingPunct="1">
      <a:defRPr sz="2500" kern="1200">
        <a:solidFill>
          <a:schemeClr val="tx1"/>
        </a:solidFill>
        <a:latin typeface="+mn-lt"/>
        <a:ea typeface="+mn-ea"/>
        <a:cs typeface="+mn-cs"/>
      </a:defRPr>
    </a:lvl4pPr>
    <a:lvl5pPr marL="2560320" algn="l" defTabSz="1280160" rtl="0" eaLnBrk="1" latinLnBrk="0" hangingPunct="1">
      <a:defRPr sz="2500" kern="1200">
        <a:solidFill>
          <a:schemeClr val="tx1"/>
        </a:solidFill>
        <a:latin typeface="+mn-lt"/>
        <a:ea typeface="+mn-ea"/>
        <a:cs typeface="+mn-cs"/>
      </a:defRPr>
    </a:lvl5pPr>
    <a:lvl6pPr marL="3200400" algn="l" defTabSz="1280160" rtl="0" eaLnBrk="1" latinLnBrk="0" hangingPunct="1">
      <a:defRPr sz="2500" kern="1200">
        <a:solidFill>
          <a:schemeClr val="tx1"/>
        </a:solidFill>
        <a:latin typeface="+mn-lt"/>
        <a:ea typeface="+mn-ea"/>
        <a:cs typeface="+mn-cs"/>
      </a:defRPr>
    </a:lvl6pPr>
    <a:lvl7pPr marL="3840480" algn="l" defTabSz="1280160" rtl="0" eaLnBrk="1" latinLnBrk="0" hangingPunct="1">
      <a:defRPr sz="2500" kern="1200">
        <a:solidFill>
          <a:schemeClr val="tx1"/>
        </a:solidFill>
        <a:latin typeface="+mn-lt"/>
        <a:ea typeface="+mn-ea"/>
        <a:cs typeface="+mn-cs"/>
      </a:defRPr>
    </a:lvl7pPr>
    <a:lvl8pPr marL="4480560" algn="l" defTabSz="1280160" rtl="0" eaLnBrk="1" latinLnBrk="0" hangingPunct="1">
      <a:defRPr sz="2500" kern="1200">
        <a:solidFill>
          <a:schemeClr val="tx1"/>
        </a:solidFill>
        <a:latin typeface="+mn-lt"/>
        <a:ea typeface="+mn-ea"/>
        <a:cs typeface="+mn-cs"/>
      </a:defRPr>
    </a:lvl8pPr>
    <a:lvl9pPr marL="5120640" algn="l" defTabSz="1280160" rtl="0" eaLnBrk="1" latinLnBrk="0" hangingPunct="1">
      <a:defRPr sz="2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1464" y="-90"/>
      </p:cViewPr>
      <p:guideLst>
        <p:guide orient="horz" pos="3024"/>
        <p:guide pos="403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596"/>
            <a:ext cx="10881360" cy="2058035"/>
          </a:xfrm>
        </p:spPr>
        <p:txBody>
          <a:bodyPr/>
          <a:lstStyle/>
          <a:p>
            <a:r>
              <a:rPr lang="en-US" smtClean="0"/>
              <a:t>Click to edit Master title style</a:t>
            </a:r>
            <a:endParaRPr lang="en-IN"/>
          </a:p>
        </p:txBody>
      </p:sp>
      <p:sp>
        <p:nvSpPr>
          <p:cNvPr id="3" name="Subtitle 2"/>
          <p:cNvSpPr>
            <a:spLocks noGrp="1"/>
          </p:cNvSpPr>
          <p:nvPr>
            <p:ph type="subTitle" idx="1"/>
          </p:nvPr>
        </p:nvSpPr>
        <p:spPr>
          <a:xfrm>
            <a:off x="1920240" y="5440680"/>
            <a:ext cx="8961120" cy="2453640"/>
          </a:xfrm>
        </p:spPr>
        <p:txBody>
          <a:bodyPr/>
          <a:lstStyle>
            <a:lvl1pPr marL="0" indent="0" algn="ctr">
              <a:buNone/>
              <a:defRPr>
                <a:solidFill>
                  <a:schemeClr val="tx1">
                    <a:tint val="75000"/>
                  </a:schemeClr>
                </a:solidFill>
              </a:defRPr>
            </a:lvl1pPr>
            <a:lvl2pPr marL="640080" indent="0" algn="ctr">
              <a:buNone/>
              <a:defRPr>
                <a:solidFill>
                  <a:schemeClr val="tx1">
                    <a:tint val="75000"/>
                  </a:schemeClr>
                </a:solidFill>
              </a:defRPr>
            </a:lvl2pPr>
            <a:lvl3pPr marL="1280160" indent="0" algn="ctr">
              <a:buNone/>
              <a:defRPr>
                <a:solidFill>
                  <a:schemeClr val="tx1">
                    <a:tint val="75000"/>
                  </a:schemeClr>
                </a:solidFill>
              </a:defRPr>
            </a:lvl3pPr>
            <a:lvl4pPr marL="1920240" indent="0" algn="ctr">
              <a:buNone/>
              <a:defRPr>
                <a:solidFill>
                  <a:schemeClr val="tx1">
                    <a:tint val="75000"/>
                  </a:schemeClr>
                </a:solidFill>
              </a:defRPr>
            </a:lvl4pPr>
            <a:lvl5pPr marL="2560320" indent="0" algn="ctr">
              <a:buNone/>
              <a:defRPr>
                <a:solidFill>
                  <a:schemeClr val="tx1">
                    <a:tint val="75000"/>
                  </a:schemeClr>
                </a:solidFill>
              </a:defRPr>
            </a:lvl5pPr>
            <a:lvl6pPr marL="3200400" indent="0" algn="ctr">
              <a:buNone/>
              <a:defRPr>
                <a:solidFill>
                  <a:schemeClr val="tx1">
                    <a:tint val="75000"/>
                  </a:schemeClr>
                </a:solidFill>
              </a:defRPr>
            </a:lvl6pPr>
            <a:lvl7pPr marL="3840480" indent="0" algn="ctr">
              <a:buNone/>
              <a:defRPr>
                <a:solidFill>
                  <a:schemeClr val="tx1">
                    <a:tint val="75000"/>
                  </a:schemeClr>
                </a:solidFill>
              </a:defRPr>
            </a:lvl7pPr>
            <a:lvl8pPr marL="4480560" indent="0" algn="ctr">
              <a:buNone/>
              <a:defRPr>
                <a:solidFill>
                  <a:schemeClr val="tx1">
                    <a:tint val="75000"/>
                  </a:schemeClr>
                </a:solidFill>
              </a:defRPr>
            </a:lvl8pPr>
            <a:lvl9pPr marL="512064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170977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2130926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384494"/>
            <a:ext cx="2880360" cy="819213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40080" y="384494"/>
            <a:ext cx="8427720" cy="8192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30956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142101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6169661"/>
            <a:ext cx="10881360" cy="1906905"/>
          </a:xfrm>
        </p:spPr>
        <p:txBody>
          <a:bodyPr anchor="t"/>
          <a:lstStyle>
            <a:lvl1pPr algn="l">
              <a:defRPr sz="5600" b="1" cap="all"/>
            </a:lvl1pPr>
          </a:lstStyle>
          <a:p>
            <a:r>
              <a:rPr lang="en-US" smtClean="0"/>
              <a:t>Click to edit Master title style</a:t>
            </a:r>
            <a:endParaRPr lang="en-IN"/>
          </a:p>
        </p:txBody>
      </p:sp>
      <p:sp>
        <p:nvSpPr>
          <p:cNvPr id="3" name="Text Placeholder 2"/>
          <p:cNvSpPr>
            <a:spLocks noGrp="1"/>
          </p:cNvSpPr>
          <p:nvPr>
            <p:ph type="body" idx="1"/>
          </p:nvPr>
        </p:nvSpPr>
        <p:spPr>
          <a:xfrm>
            <a:off x="1011238" y="4069399"/>
            <a:ext cx="10881360" cy="2100262"/>
          </a:xfrm>
        </p:spPr>
        <p:txBody>
          <a:bodyPr anchor="b"/>
          <a:lstStyle>
            <a:lvl1pPr marL="0" indent="0">
              <a:buNone/>
              <a:defRPr sz="2800">
                <a:solidFill>
                  <a:schemeClr val="tx1">
                    <a:tint val="75000"/>
                  </a:schemeClr>
                </a:solidFill>
              </a:defRPr>
            </a:lvl1pPr>
            <a:lvl2pPr marL="640080" indent="0">
              <a:buNone/>
              <a:defRPr sz="2500">
                <a:solidFill>
                  <a:schemeClr val="tx1">
                    <a:tint val="75000"/>
                  </a:schemeClr>
                </a:solidFill>
              </a:defRPr>
            </a:lvl2pPr>
            <a:lvl3pPr marL="1280160" indent="0">
              <a:buNone/>
              <a:defRPr sz="2200">
                <a:solidFill>
                  <a:schemeClr val="tx1">
                    <a:tint val="75000"/>
                  </a:schemeClr>
                </a:solidFill>
              </a:defRPr>
            </a:lvl3pPr>
            <a:lvl4pPr marL="1920240" indent="0">
              <a:buNone/>
              <a:defRPr sz="2000">
                <a:solidFill>
                  <a:schemeClr val="tx1">
                    <a:tint val="75000"/>
                  </a:schemeClr>
                </a:solidFill>
              </a:defRPr>
            </a:lvl4pPr>
            <a:lvl5pPr marL="2560320" indent="0">
              <a:buNone/>
              <a:defRPr sz="2000">
                <a:solidFill>
                  <a:schemeClr val="tx1">
                    <a:tint val="75000"/>
                  </a:schemeClr>
                </a:solidFill>
              </a:defRPr>
            </a:lvl5pPr>
            <a:lvl6pPr marL="3200400" indent="0">
              <a:buNone/>
              <a:defRPr sz="2000">
                <a:solidFill>
                  <a:schemeClr val="tx1">
                    <a:tint val="75000"/>
                  </a:schemeClr>
                </a:solidFill>
              </a:defRPr>
            </a:lvl6pPr>
            <a:lvl7pPr marL="3840480" indent="0">
              <a:buNone/>
              <a:defRPr sz="2000">
                <a:solidFill>
                  <a:schemeClr val="tx1">
                    <a:tint val="75000"/>
                  </a:schemeClr>
                </a:solidFill>
              </a:defRPr>
            </a:lvl7pPr>
            <a:lvl8pPr marL="4480560" indent="0">
              <a:buNone/>
              <a:defRPr sz="2000">
                <a:solidFill>
                  <a:schemeClr val="tx1">
                    <a:tint val="75000"/>
                  </a:schemeClr>
                </a:solidFill>
              </a:defRPr>
            </a:lvl8pPr>
            <a:lvl9pPr marL="5120640"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786635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40080" y="2240281"/>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507480" y="2240281"/>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2408549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40080" y="2149158"/>
            <a:ext cx="5656263" cy="895667"/>
          </a:xfrm>
        </p:spPr>
        <p:txBody>
          <a:bodyPr anchor="b"/>
          <a:lstStyle>
            <a:lvl1pPr marL="0" indent="0">
              <a:buNone/>
              <a:defRPr sz="3400" b="1"/>
            </a:lvl1pPr>
            <a:lvl2pPr marL="640080" indent="0">
              <a:buNone/>
              <a:defRPr sz="2800" b="1"/>
            </a:lvl2pPr>
            <a:lvl3pPr marL="1280160" indent="0">
              <a:buNone/>
              <a:defRPr sz="2500" b="1"/>
            </a:lvl3pPr>
            <a:lvl4pPr marL="1920240" indent="0">
              <a:buNone/>
              <a:defRPr sz="2200" b="1"/>
            </a:lvl4pPr>
            <a:lvl5pPr marL="2560320" indent="0">
              <a:buNone/>
              <a:defRPr sz="2200" b="1"/>
            </a:lvl5pPr>
            <a:lvl6pPr marL="3200400" indent="0">
              <a:buNone/>
              <a:defRPr sz="2200" b="1"/>
            </a:lvl6pPr>
            <a:lvl7pPr marL="3840480" indent="0">
              <a:buNone/>
              <a:defRPr sz="2200" b="1"/>
            </a:lvl7pPr>
            <a:lvl8pPr marL="4480560" indent="0">
              <a:buNone/>
              <a:defRPr sz="2200" b="1"/>
            </a:lvl8pPr>
            <a:lvl9pPr marL="5120640"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40080" y="3044825"/>
            <a:ext cx="5656263"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503036" y="2149158"/>
            <a:ext cx="5658485" cy="895667"/>
          </a:xfrm>
        </p:spPr>
        <p:txBody>
          <a:bodyPr anchor="b"/>
          <a:lstStyle>
            <a:lvl1pPr marL="0" indent="0">
              <a:buNone/>
              <a:defRPr sz="3400" b="1"/>
            </a:lvl1pPr>
            <a:lvl2pPr marL="640080" indent="0">
              <a:buNone/>
              <a:defRPr sz="2800" b="1"/>
            </a:lvl2pPr>
            <a:lvl3pPr marL="1280160" indent="0">
              <a:buNone/>
              <a:defRPr sz="2500" b="1"/>
            </a:lvl3pPr>
            <a:lvl4pPr marL="1920240" indent="0">
              <a:buNone/>
              <a:defRPr sz="2200" b="1"/>
            </a:lvl4pPr>
            <a:lvl5pPr marL="2560320" indent="0">
              <a:buNone/>
              <a:defRPr sz="2200" b="1"/>
            </a:lvl5pPr>
            <a:lvl6pPr marL="3200400" indent="0">
              <a:buNone/>
              <a:defRPr sz="2200" b="1"/>
            </a:lvl6pPr>
            <a:lvl7pPr marL="3840480" indent="0">
              <a:buNone/>
              <a:defRPr sz="2200" b="1"/>
            </a:lvl7pPr>
            <a:lvl8pPr marL="4480560" indent="0">
              <a:buNone/>
              <a:defRPr sz="2200" b="1"/>
            </a:lvl8pPr>
            <a:lvl9pPr marL="5120640"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503036" y="3044825"/>
            <a:ext cx="5658485"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132956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874535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41857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1" y="382270"/>
            <a:ext cx="4211638" cy="1626870"/>
          </a:xfrm>
        </p:spPr>
        <p:txBody>
          <a:bodyPr anchor="b"/>
          <a:lstStyle>
            <a:lvl1pPr algn="l">
              <a:defRPr sz="2800" b="1"/>
            </a:lvl1pPr>
          </a:lstStyle>
          <a:p>
            <a:r>
              <a:rPr lang="en-US" smtClean="0"/>
              <a:t>Click to edit Master title style</a:t>
            </a:r>
            <a:endParaRPr lang="en-IN"/>
          </a:p>
        </p:txBody>
      </p:sp>
      <p:sp>
        <p:nvSpPr>
          <p:cNvPr id="3" name="Content Placeholder 2"/>
          <p:cNvSpPr>
            <a:spLocks noGrp="1"/>
          </p:cNvSpPr>
          <p:nvPr>
            <p:ph idx="1"/>
          </p:nvPr>
        </p:nvSpPr>
        <p:spPr>
          <a:xfrm>
            <a:off x="5005070" y="382271"/>
            <a:ext cx="7156450" cy="8194358"/>
          </a:xfrm>
        </p:spPr>
        <p:txBody>
          <a:bodyPr/>
          <a:lstStyle>
            <a:lvl1pPr>
              <a:defRPr sz="4500"/>
            </a:lvl1pPr>
            <a:lvl2pPr>
              <a:defRPr sz="3900"/>
            </a:lvl2pPr>
            <a:lvl3pPr>
              <a:defRPr sz="3400"/>
            </a:lvl3pPr>
            <a:lvl4pPr>
              <a:defRPr sz="2800"/>
            </a:lvl4pPr>
            <a:lvl5pPr>
              <a:defRPr sz="2800"/>
            </a:lvl5pPr>
            <a:lvl6pPr>
              <a:defRPr sz="2800"/>
            </a:lvl6pPr>
            <a:lvl7pPr>
              <a:defRPr sz="2800"/>
            </a:lvl7pPr>
            <a:lvl8pPr>
              <a:defRPr sz="2800"/>
            </a:lvl8pPr>
            <a:lvl9pPr>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40081" y="2009141"/>
            <a:ext cx="4211638" cy="6567488"/>
          </a:xfrm>
        </p:spPr>
        <p:txBody>
          <a:bodyPr/>
          <a:lstStyle>
            <a:lvl1pPr marL="0" indent="0">
              <a:buNone/>
              <a:defRPr sz="2000"/>
            </a:lvl1pPr>
            <a:lvl2pPr marL="640080" indent="0">
              <a:buNone/>
              <a:defRPr sz="1700"/>
            </a:lvl2pPr>
            <a:lvl3pPr marL="1280160" indent="0">
              <a:buNone/>
              <a:defRPr sz="1400"/>
            </a:lvl3pPr>
            <a:lvl4pPr marL="1920240" indent="0">
              <a:buNone/>
              <a:defRPr sz="1300"/>
            </a:lvl4pPr>
            <a:lvl5pPr marL="2560320" indent="0">
              <a:buNone/>
              <a:defRPr sz="1300"/>
            </a:lvl5pPr>
            <a:lvl6pPr marL="3200400" indent="0">
              <a:buNone/>
              <a:defRPr sz="1300"/>
            </a:lvl6pPr>
            <a:lvl7pPr marL="3840480" indent="0">
              <a:buNone/>
              <a:defRPr sz="1300"/>
            </a:lvl7pPr>
            <a:lvl8pPr marL="4480560" indent="0">
              <a:buNone/>
              <a:defRPr sz="1300"/>
            </a:lvl8pPr>
            <a:lvl9pPr marL="512064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649396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0"/>
            <a:ext cx="7680960" cy="793433"/>
          </a:xfrm>
        </p:spPr>
        <p:txBody>
          <a:bodyPr anchor="b"/>
          <a:lstStyle>
            <a:lvl1pPr algn="l">
              <a:defRPr sz="2800" b="1"/>
            </a:lvl1pPr>
          </a:lstStyle>
          <a:p>
            <a:r>
              <a:rPr lang="en-US" smtClean="0"/>
              <a:t>Click to edit Master title style</a:t>
            </a:r>
            <a:endParaRPr lang="en-IN"/>
          </a:p>
        </p:txBody>
      </p:sp>
      <p:sp>
        <p:nvSpPr>
          <p:cNvPr id="3" name="Picture Placeholder 2"/>
          <p:cNvSpPr>
            <a:spLocks noGrp="1"/>
          </p:cNvSpPr>
          <p:nvPr>
            <p:ph type="pic" idx="1"/>
          </p:nvPr>
        </p:nvSpPr>
        <p:spPr>
          <a:xfrm>
            <a:off x="2509203" y="857885"/>
            <a:ext cx="7680960" cy="5760720"/>
          </a:xfrm>
        </p:spPr>
        <p:txBody>
          <a:bodyPr/>
          <a:lstStyle>
            <a:lvl1pPr marL="0" indent="0">
              <a:buNone/>
              <a:defRPr sz="4500"/>
            </a:lvl1pPr>
            <a:lvl2pPr marL="640080" indent="0">
              <a:buNone/>
              <a:defRPr sz="3900"/>
            </a:lvl2pPr>
            <a:lvl3pPr marL="1280160" indent="0">
              <a:buNone/>
              <a:defRPr sz="340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IN"/>
          </a:p>
        </p:txBody>
      </p:sp>
      <p:sp>
        <p:nvSpPr>
          <p:cNvPr id="4" name="Text Placeholder 3"/>
          <p:cNvSpPr>
            <a:spLocks noGrp="1"/>
          </p:cNvSpPr>
          <p:nvPr>
            <p:ph type="body" sz="half" idx="2"/>
          </p:nvPr>
        </p:nvSpPr>
        <p:spPr>
          <a:xfrm>
            <a:off x="2509203" y="7514273"/>
            <a:ext cx="7680960" cy="1126807"/>
          </a:xfrm>
        </p:spPr>
        <p:txBody>
          <a:bodyPr/>
          <a:lstStyle>
            <a:lvl1pPr marL="0" indent="0">
              <a:buNone/>
              <a:defRPr sz="2000"/>
            </a:lvl1pPr>
            <a:lvl2pPr marL="640080" indent="0">
              <a:buNone/>
              <a:defRPr sz="1700"/>
            </a:lvl2pPr>
            <a:lvl3pPr marL="1280160" indent="0">
              <a:buNone/>
              <a:defRPr sz="1400"/>
            </a:lvl3pPr>
            <a:lvl4pPr marL="1920240" indent="0">
              <a:buNone/>
              <a:defRPr sz="1300"/>
            </a:lvl4pPr>
            <a:lvl5pPr marL="2560320" indent="0">
              <a:buNone/>
              <a:defRPr sz="1300"/>
            </a:lvl5pPr>
            <a:lvl6pPr marL="3200400" indent="0">
              <a:buNone/>
              <a:defRPr sz="1300"/>
            </a:lvl6pPr>
            <a:lvl7pPr marL="3840480" indent="0">
              <a:buNone/>
              <a:defRPr sz="1300"/>
            </a:lvl7pPr>
            <a:lvl8pPr marL="4480560" indent="0">
              <a:buNone/>
              <a:defRPr sz="1300"/>
            </a:lvl8pPr>
            <a:lvl9pPr marL="512064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2892A-24A5-4B4B-8387-EBD59ECC851F}" type="datetimeFigureOut">
              <a:rPr lang="en-IN" smtClean="0"/>
              <a:pPr/>
              <a:t>24-09-2021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272717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84493"/>
            <a:ext cx="11521440" cy="1600200"/>
          </a:xfrm>
          <a:prstGeom prst="rect">
            <a:avLst/>
          </a:prstGeom>
        </p:spPr>
        <p:txBody>
          <a:bodyPr vert="horz" lIns="128016" tIns="64008" rIns="128016" bIns="64008"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40080" y="2240281"/>
            <a:ext cx="11521440" cy="6336348"/>
          </a:xfrm>
          <a:prstGeom prst="rect">
            <a:avLst/>
          </a:prstGeom>
        </p:spPr>
        <p:txBody>
          <a:bodyPr vert="horz" lIns="128016" tIns="64008" rIns="128016" bIns="6400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40080" y="8898891"/>
            <a:ext cx="2987040" cy="511175"/>
          </a:xfrm>
          <a:prstGeom prst="rect">
            <a:avLst/>
          </a:prstGeom>
        </p:spPr>
        <p:txBody>
          <a:bodyPr vert="horz" lIns="128016" tIns="64008" rIns="128016" bIns="64008" rtlCol="0" anchor="ctr"/>
          <a:lstStyle>
            <a:lvl1pPr algn="l">
              <a:defRPr sz="1700">
                <a:solidFill>
                  <a:schemeClr val="tx1">
                    <a:tint val="75000"/>
                  </a:schemeClr>
                </a:solidFill>
              </a:defRPr>
            </a:lvl1pPr>
          </a:lstStyle>
          <a:p>
            <a:fld id="{D592892A-24A5-4B4B-8387-EBD59ECC851F}" type="datetimeFigureOut">
              <a:rPr lang="en-IN" smtClean="0"/>
              <a:pPr/>
              <a:t>24-09-2021</a:t>
            </a:fld>
            <a:endParaRPr lang="en-IN"/>
          </a:p>
        </p:txBody>
      </p:sp>
      <p:sp>
        <p:nvSpPr>
          <p:cNvPr id="5" name="Footer Placeholder 4"/>
          <p:cNvSpPr>
            <a:spLocks noGrp="1"/>
          </p:cNvSpPr>
          <p:nvPr>
            <p:ph type="ftr" sz="quarter" idx="3"/>
          </p:nvPr>
        </p:nvSpPr>
        <p:spPr>
          <a:xfrm>
            <a:off x="4373880" y="8898891"/>
            <a:ext cx="4053840" cy="511175"/>
          </a:xfrm>
          <a:prstGeom prst="rect">
            <a:avLst/>
          </a:prstGeom>
        </p:spPr>
        <p:txBody>
          <a:bodyPr vert="horz" lIns="128016" tIns="64008" rIns="128016" bIns="64008" rtlCol="0" anchor="ctr"/>
          <a:lstStyle>
            <a:lvl1pPr algn="ctr">
              <a:defRPr sz="17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174480" y="8898891"/>
            <a:ext cx="2987040" cy="511175"/>
          </a:xfrm>
          <a:prstGeom prst="rect">
            <a:avLst/>
          </a:prstGeom>
        </p:spPr>
        <p:txBody>
          <a:bodyPr vert="horz" lIns="128016" tIns="64008" rIns="128016" bIns="64008" rtlCol="0" anchor="ctr"/>
          <a:lstStyle>
            <a:lvl1pPr algn="r">
              <a:defRPr sz="1700">
                <a:solidFill>
                  <a:schemeClr val="tx1">
                    <a:tint val="75000"/>
                  </a:schemeClr>
                </a:solidFill>
              </a:defRPr>
            </a:lvl1pPr>
          </a:lstStyle>
          <a:p>
            <a:fld id="{E1285351-7647-4C03-97B0-B914A39DB234}" type="slidenum">
              <a:rPr lang="en-IN" smtClean="0"/>
              <a:pPr/>
              <a:t>‹#›</a:t>
            </a:fld>
            <a:endParaRPr lang="en-IN"/>
          </a:p>
        </p:txBody>
      </p:sp>
    </p:spTree>
    <p:extLst>
      <p:ext uri="{BB962C8B-B14F-4D97-AF65-F5344CB8AC3E}">
        <p14:creationId xmlns="" xmlns:p14="http://schemas.microsoft.com/office/powerpoint/2010/main" val="2637938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80160" rtl="0" eaLnBrk="1" latinLnBrk="0" hangingPunct="1">
        <a:spcBef>
          <a:spcPct val="0"/>
        </a:spcBef>
        <a:buNone/>
        <a:defRPr sz="6200" kern="1200">
          <a:solidFill>
            <a:schemeClr val="tx1"/>
          </a:solidFill>
          <a:latin typeface="+mj-lt"/>
          <a:ea typeface="+mj-ea"/>
          <a:cs typeface="+mj-cs"/>
        </a:defRPr>
      </a:lvl1pPr>
    </p:titleStyle>
    <p:bodyStyle>
      <a:lvl1pPr marL="480060" indent="-480060" algn="l" defTabSz="1280160" rtl="0" eaLnBrk="1" latinLnBrk="0" hangingPunct="1">
        <a:spcBef>
          <a:spcPct val="20000"/>
        </a:spcBef>
        <a:buFont typeface="Arial" pitchFamily="34" charset="0"/>
        <a:buChar char="•"/>
        <a:defRPr sz="4500" kern="1200">
          <a:solidFill>
            <a:schemeClr val="tx1"/>
          </a:solidFill>
          <a:latin typeface="+mn-lt"/>
          <a:ea typeface="+mn-ea"/>
          <a:cs typeface="+mn-cs"/>
        </a:defRPr>
      </a:lvl1pPr>
      <a:lvl2pPr marL="1040130" indent="-400050" algn="l" defTabSz="1280160" rtl="0" eaLnBrk="1" latinLnBrk="0" hangingPunct="1">
        <a:spcBef>
          <a:spcPct val="20000"/>
        </a:spcBef>
        <a:buFont typeface="Arial" pitchFamily="34" charset="0"/>
        <a:buChar char="–"/>
        <a:defRPr sz="3900" kern="1200">
          <a:solidFill>
            <a:schemeClr val="tx1"/>
          </a:solidFill>
          <a:latin typeface="+mn-lt"/>
          <a:ea typeface="+mn-ea"/>
          <a:cs typeface="+mn-cs"/>
        </a:defRPr>
      </a:lvl2pPr>
      <a:lvl3pPr marL="1600200" indent="-320040" algn="l" defTabSz="1280160"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402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88036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5pPr>
      <a:lvl6pPr marL="352044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6052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0060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406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280160" rtl="0" eaLnBrk="1" latinLnBrk="0" hangingPunct="1">
        <a:defRPr sz="2500" kern="1200">
          <a:solidFill>
            <a:schemeClr val="tx1"/>
          </a:solidFill>
          <a:latin typeface="+mn-lt"/>
          <a:ea typeface="+mn-ea"/>
          <a:cs typeface="+mn-cs"/>
        </a:defRPr>
      </a:lvl1pPr>
      <a:lvl2pPr marL="640080" algn="l" defTabSz="1280160" rtl="0" eaLnBrk="1" latinLnBrk="0" hangingPunct="1">
        <a:defRPr sz="2500" kern="1200">
          <a:solidFill>
            <a:schemeClr val="tx1"/>
          </a:solidFill>
          <a:latin typeface="+mn-lt"/>
          <a:ea typeface="+mn-ea"/>
          <a:cs typeface="+mn-cs"/>
        </a:defRPr>
      </a:lvl2pPr>
      <a:lvl3pPr marL="1280160" algn="l" defTabSz="1280160" rtl="0" eaLnBrk="1" latinLnBrk="0" hangingPunct="1">
        <a:defRPr sz="2500" kern="1200">
          <a:solidFill>
            <a:schemeClr val="tx1"/>
          </a:solidFill>
          <a:latin typeface="+mn-lt"/>
          <a:ea typeface="+mn-ea"/>
          <a:cs typeface="+mn-cs"/>
        </a:defRPr>
      </a:lvl3pPr>
      <a:lvl4pPr marL="1920240" algn="l" defTabSz="1280160" rtl="0" eaLnBrk="1" latinLnBrk="0" hangingPunct="1">
        <a:defRPr sz="2500" kern="1200">
          <a:solidFill>
            <a:schemeClr val="tx1"/>
          </a:solidFill>
          <a:latin typeface="+mn-lt"/>
          <a:ea typeface="+mn-ea"/>
          <a:cs typeface="+mn-cs"/>
        </a:defRPr>
      </a:lvl4pPr>
      <a:lvl5pPr marL="2560320" algn="l" defTabSz="1280160" rtl="0" eaLnBrk="1" latinLnBrk="0" hangingPunct="1">
        <a:defRPr sz="2500" kern="1200">
          <a:solidFill>
            <a:schemeClr val="tx1"/>
          </a:solidFill>
          <a:latin typeface="+mn-lt"/>
          <a:ea typeface="+mn-ea"/>
          <a:cs typeface="+mn-cs"/>
        </a:defRPr>
      </a:lvl5pPr>
      <a:lvl6pPr marL="3200400" algn="l" defTabSz="1280160" rtl="0" eaLnBrk="1" latinLnBrk="0" hangingPunct="1">
        <a:defRPr sz="2500" kern="1200">
          <a:solidFill>
            <a:schemeClr val="tx1"/>
          </a:solidFill>
          <a:latin typeface="+mn-lt"/>
          <a:ea typeface="+mn-ea"/>
          <a:cs typeface="+mn-cs"/>
        </a:defRPr>
      </a:lvl6pPr>
      <a:lvl7pPr marL="3840480" algn="l" defTabSz="1280160" rtl="0" eaLnBrk="1" latinLnBrk="0" hangingPunct="1">
        <a:defRPr sz="2500" kern="1200">
          <a:solidFill>
            <a:schemeClr val="tx1"/>
          </a:solidFill>
          <a:latin typeface="+mn-lt"/>
          <a:ea typeface="+mn-ea"/>
          <a:cs typeface="+mn-cs"/>
        </a:defRPr>
      </a:lvl7pPr>
      <a:lvl8pPr marL="4480560" algn="l" defTabSz="1280160" rtl="0" eaLnBrk="1" latinLnBrk="0" hangingPunct="1">
        <a:defRPr sz="2500" kern="1200">
          <a:solidFill>
            <a:schemeClr val="tx1"/>
          </a:solidFill>
          <a:latin typeface="+mn-lt"/>
          <a:ea typeface="+mn-ea"/>
          <a:cs typeface="+mn-cs"/>
        </a:defRPr>
      </a:lvl8pPr>
      <a:lvl9pPr marL="5120640" algn="l" defTabSz="1280160"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igarch.org/wp-content/uploads/2017/03/Welcome-1080x675.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240" y="1575538"/>
            <a:ext cx="12902399" cy="8064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51117" y="207998"/>
            <a:ext cx="12852717" cy="624786"/>
          </a:xfrm>
          <a:prstGeom prst="rect">
            <a:avLst/>
          </a:prstGeom>
        </p:spPr>
        <p:style>
          <a:lnRef idx="0">
            <a:schemeClr val="accent3"/>
          </a:lnRef>
          <a:fillRef idx="3">
            <a:schemeClr val="accent3"/>
          </a:fillRef>
          <a:effectRef idx="3">
            <a:schemeClr val="accent3"/>
          </a:effectRef>
          <a:fontRef idx="minor">
            <a:schemeClr val="lt1"/>
          </a:fontRef>
        </p:style>
        <p:txBody>
          <a:bodyPr wrap="square" lIns="128016" tIns="64008" rIns="128016" bIns="64008">
            <a:spAutoFit/>
          </a:bodyPr>
          <a:lstStyle/>
          <a:p>
            <a:pPr algn="ctr"/>
            <a:r>
              <a:rPr lang="en-IN" sz="3200" b="1" dirty="0">
                <a:solidFill>
                  <a:srgbClr val="FFFF00"/>
                </a:solidFill>
                <a:latin typeface="Times New Roman" pitchFamily="18" charset="0"/>
                <a:cs typeface="Times New Roman" pitchFamily="18" charset="0"/>
              </a:rPr>
              <a:t>19ECC01 – COMPUTER ARCHITECTURE AND ORGANIZATION </a:t>
            </a:r>
            <a:endParaRPr lang="en-IN" sz="3200" dirty="0">
              <a:solidFill>
                <a:srgbClr val="FFFF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221905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096" y="696144"/>
            <a:ext cx="244182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Basic Concepts:</a:t>
            </a:r>
          </a:p>
        </p:txBody>
      </p:sp>
      <p:sp>
        <p:nvSpPr>
          <p:cNvPr id="5" name="Rectangle 4"/>
          <p:cNvSpPr/>
          <p:nvPr/>
        </p:nvSpPr>
        <p:spPr>
          <a:xfrm>
            <a:off x="3994991" y="62474"/>
            <a:ext cx="5263171"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 </a:t>
            </a:r>
            <a:r>
              <a:rPr lang="en-IN" sz="2800" b="1" dirty="0">
                <a:solidFill>
                  <a:srgbClr val="FFFF00"/>
                </a:solidFill>
                <a:latin typeface="Times New Roman" pitchFamily="18" charset="0"/>
                <a:cs typeface="Times New Roman" pitchFamily="18" charset="0"/>
              </a:rPr>
              <a:t>- </a:t>
            </a:r>
            <a:r>
              <a:rPr lang="en-IN" sz="2800" b="1" dirty="0" smtClean="0">
                <a:solidFill>
                  <a:srgbClr val="FFFF00"/>
                </a:solidFill>
                <a:latin typeface="Times New Roman" pitchFamily="18" charset="0"/>
                <a:cs typeface="Times New Roman" pitchFamily="18" charset="0"/>
              </a:rPr>
              <a:t>DATA PATH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384376" y="1083186"/>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IN" b="1" dirty="0" smtClean="0">
                <a:latin typeface="Times New Roman" pitchFamily="18" charset="0"/>
                <a:cs typeface="Times New Roman" pitchFamily="18" charset="0"/>
              </a:rPr>
              <a:t>Hardwired Control – State Tables</a:t>
            </a:r>
            <a:endParaRPr lang="en-IN" b="1" dirty="0">
              <a:latin typeface="Times New Roman" pitchFamily="18" charset="0"/>
              <a:cs typeface="Times New Roman" pitchFamily="18" charset="0"/>
            </a:endParaRPr>
          </a:p>
        </p:txBody>
      </p:sp>
      <p:sp>
        <p:nvSpPr>
          <p:cNvPr id="7" name="Rectangle 6"/>
          <p:cNvSpPr/>
          <p:nvPr/>
        </p:nvSpPr>
        <p:spPr>
          <a:xfrm>
            <a:off x="64096" y="2280320"/>
            <a:ext cx="12529392"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IN" sz="2800" b="1" dirty="0">
                <a:solidFill>
                  <a:srgbClr val="00B0F0"/>
                </a:solidFill>
                <a:latin typeface="Times New Roman" pitchFamily="18" charset="0"/>
                <a:cs typeface="Times New Roman" pitchFamily="18" charset="0"/>
              </a:rPr>
              <a:t>Moore machine:</a:t>
            </a:r>
          </a:p>
          <a:p>
            <a:pPr marL="982980" lvl="1" indent="-342900" algn="just">
              <a:buFont typeface="Wingdings" pitchFamily="2" charset="2"/>
              <a:buChar char="v"/>
            </a:pPr>
            <a:r>
              <a:rPr lang="en-US" sz="2800" dirty="0" smtClean="0">
                <a:latin typeface="Times New Roman" pitchFamily="18" charset="0"/>
                <a:cs typeface="Times New Roman" pitchFamily="18" charset="0"/>
              </a:rPr>
              <a:t>Their </a:t>
            </a:r>
            <a:r>
              <a:rPr lang="en-US" sz="2800" dirty="0">
                <a:latin typeface="Times New Roman" pitchFamily="18" charset="0"/>
                <a:cs typeface="Times New Roman" pitchFamily="18" charset="0"/>
              </a:rPr>
              <a:t>output </a:t>
            </a:r>
            <a:r>
              <a:rPr lang="en-US" sz="2800" dirty="0" smtClean="0">
                <a:latin typeface="Times New Roman" pitchFamily="18" charset="0"/>
                <a:cs typeface="Times New Roman" pitchFamily="18" charset="0"/>
              </a:rPr>
              <a:t>signal </a:t>
            </a:r>
            <a:r>
              <a:rPr lang="en-US" sz="2800" dirty="0">
                <a:latin typeface="Times New Roman" pitchFamily="18" charset="0"/>
                <a:cs typeface="Times New Roman" pitchFamily="18" charset="0"/>
              </a:rPr>
              <a:t>values often depend on the current state </a:t>
            </a:r>
            <a:r>
              <a:rPr lang="en-US" sz="2800" dirty="0" smtClean="0">
                <a:latin typeface="Times New Roman" pitchFamily="18" charset="0"/>
                <a:cs typeface="Times New Roman" pitchFamily="18" charset="0"/>
              </a:rPr>
              <a:t>S</a:t>
            </a:r>
            <a:r>
              <a:rPr lang="en-US" sz="2800" baseline="-25000" dirty="0" smtClean="0">
                <a:latin typeface="Times New Roman" pitchFamily="18" charset="0"/>
                <a:cs typeface="Times New Roman" pitchFamily="18" charset="0"/>
              </a:rPr>
              <a:t>i</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only and so are </a:t>
            </a:r>
            <a:r>
              <a:rPr lang="en-US" sz="2800" dirty="0" smtClean="0">
                <a:latin typeface="Times New Roman" pitchFamily="18" charset="0"/>
                <a:cs typeface="Times New Roman" pitchFamily="18" charset="0"/>
              </a:rPr>
              <a:t>independent of </a:t>
            </a:r>
            <a:r>
              <a:rPr lang="en-US" sz="2800" dirty="0">
                <a:latin typeface="Times New Roman" pitchFamily="18" charset="0"/>
                <a:cs typeface="Times New Roman" pitchFamily="18" charset="0"/>
              </a:rPr>
              <a:t>the input combination </a:t>
            </a:r>
            <a:r>
              <a:rPr lang="en-US" sz="2800" dirty="0" err="1" smtClean="0">
                <a:latin typeface="Times New Roman" pitchFamily="18" charset="0"/>
                <a:cs typeface="Times New Roman" pitchFamily="18" charset="0"/>
              </a:rPr>
              <a:t>I</a:t>
            </a:r>
            <a:r>
              <a:rPr lang="en-US" sz="2800" baseline="-25000" dirty="0" err="1" smtClean="0">
                <a:latin typeface="Times New Roman" pitchFamily="18" charset="0"/>
                <a:cs typeface="Times New Roman" pitchFamily="18" charset="0"/>
              </a:rPr>
              <a:t>j</a:t>
            </a:r>
            <a:r>
              <a:rPr lang="en-US" sz="2800" dirty="0" smtClean="0">
                <a:latin typeface="Times New Roman" pitchFamily="18" charset="0"/>
                <a:cs typeface="Times New Roman" pitchFamily="18" charset="0"/>
              </a:rPr>
              <a:t>.</a:t>
            </a:r>
          </a:p>
          <a:p>
            <a:pPr algn="just"/>
            <a:r>
              <a:rPr lang="en-IN" sz="2800" b="1" dirty="0">
                <a:solidFill>
                  <a:srgbClr val="00B0F0"/>
                </a:solidFill>
                <a:latin typeface="Times New Roman" pitchFamily="18" charset="0"/>
                <a:cs typeface="Times New Roman" pitchFamily="18" charset="0"/>
              </a:rPr>
              <a:t>Mealy </a:t>
            </a:r>
            <a:r>
              <a:rPr lang="en-IN" sz="2800" b="1" dirty="0" smtClean="0">
                <a:solidFill>
                  <a:srgbClr val="00B0F0"/>
                </a:solidFill>
                <a:latin typeface="Times New Roman" pitchFamily="18" charset="0"/>
                <a:cs typeface="Times New Roman" pitchFamily="18" charset="0"/>
              </a:rPr>
              <a:t>machine:</a:t>
            </a:r>
          </a:p>
          <a:p>
            <a:pPr marL="982980" lvl="1" indent="-342900" algn="just">
              <a:buFont typeface="Wingdings" pitchFamily="2" charset="2"/>
              <a:buChar char="v"/>
            </a:pPr>
            <a:r>
              <a:rPr lang="en-US" sz="2800" dirty="0">
                <a:latin typeface="Times New Roman" pitchFamily="18" charset="0"/>
                <a:cs typeface="Times New Roman" pitchFamily="18" charset="0"/>
              </a:rPr>
              <a:t>Their output signal values often depend on the current state S</a:t>
            </a:r>
            <a:r>
              <a:rPr lang="en-US" sz="2800" baseline="-25000" dirty="0">
                <a:latin typeface="Times New Roman" pitchFamily="18" charset="0"/>
                <a:cs typeface="Times New Roman" pitchFamily="18" charset="0"/>
              </a:rPr>
              <a:t>i</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and input </a:t>
            </a:r>
            <a:r>
              <a:rPr lang="en-US" sz="2800" dirty="0">
                <a:latin typeface="Times New Roman" pitchFamily="18" charset="0"/>
                <a:cs typeface="Times New Roman" pitchFamily="18" charset="0"/>
              </a:rPr>
              <a:t>combination </a:t>
            </a:r>
            <a:r>
              <a:rPr lang="en-US" sz="2800" dirty="0" err="1">
                <a:latin typeface="Times New Roman" pitchFamily="18" charset="0"/>
                <a:cs typeface="Times New Roman" pitchFamily="18" charset="0"/>
              </a:rPr>
              <a:t>I</a:t>
            </a:r>
            <a:r>
              <a:rPr lang="en-US" sz="2800" baseline="-25000" dirty="0" err="1">
                <a:latin typeface="Times New Roman" pitchFamily="18" charset="0"/>
                <a:cs typeface="Times New Roman" pitchFamily="18" charset="0"/>
              </a:rPr>
              <a:t>j</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04856" y="5376664"/>
            <a:ext cx="5113748" cy="2736304"/>
          </a:xfrm>
          <a:prstGeom prst="rect">
            <a:avLst/>
          </a:prstGeom>
          <a:noFill/>
          <a:ln w="9525">
            <a:solidFill>
              <a:srgbClr val="00B05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9084" y="5376664"/>
            <a:ext cx="6050899" cy="2736304"/>
          </a:xfrm>
          <a:prstGeom prst="rect">
            <a:avLst/>
          </a:prstGeom>
          <a:ln w="9525">
            <a:solidFill>
              <a:srgbClr val="00B050"/>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
        <p:nvSpPr>
          <p:cNvPr id="8" name="Rectangle 7"/>
          <p:cNvSpPr/>
          <p:nvPr/>
        </p:nvSpPr>
        <p:spPr>
          <a:xfrm>
            <a:off x="2265704" y="8328992"/>
            <a:ext cx="2237344" cy="461665"/>
          </a:xfrm>
          <a:prstGeom prst="rect">
            <a:avLst/>
          </a:prstGeom>
        </p:spPr>
        <p:txBody>
          <a:bodyPr wrap="none">
            <a:spAutoFit/>
          </a:bodyPr>
          <a:lstStyle/>
          <a:p>
            <a:pPr algn="just"/>
            <a:r>
              <a:rPr lang="en-IN" sz="2400" b="1" dirty="0">
                <a:solidFill>
                  <a:srgbClr val="00B0F0"/>
                </a:solidFill>
                <a:latin typeface="Times New Roman" pitchFamily="18" charset="0"/>
                <a:cs typeface="Times New Roman" pitchFamily="18" charset="0"/>
              </a:rPr>
              <a:t>Moore </a:t>
            </a:r>
            <a:r>
              <a:rPr lang="en-IN" sz="2400" b="1" dirty="0" smtClean="0">
                <a:solidFill>
                  <a:srgbClr val="00B0F0"/>
                </a:solidFill>
                <a:latin typeface="Times New Roman" pitchFamily="18" charset="0"/>
                <a:cs typeface="Times New Roman" pitchFamily="18" charset="0"/>
              </a:rPr>
              <a:t>machine</a:t>
            </a:r>
            <a:endParaRPr lang="en-IN" sz="2400" b="1" dirty="0">
              <a:solidFill>
                <a:srgbClr val="00B0F0"/>
              </a:solidFill>
              <a:latin typeface="Times New Roman" pitchFamily="18" charset="0"/>
              <a:cs typeface="Times New Roman" pitchFamily="18" charset="0"/>
            </a:endParaRPr>
          </a:p>
        </p:txBody>
      </p:sp>
      <p:sp>
        <p:nvSpPr>
          <p:cNvPr id="9" name="Rectangle 8"/>
          <p:cNvSpPr/>
          <p:nvPr/>
        </p:nvSpPr>
        <p:spPr>
          <a:xfrm>
            <a:off x="8365917" y="8326760"/>
            <a:ext cx="2191626" cy="461665"/>
          </a:xfrm>
          <a:prstGeom prst="rect">
            <a:avLst/>
          </a:prstGeom>
        </p:spPr>
        <p:txBody>
          <a:bodyPr wrap="none">
            <a:spAutoFit/>
          </a:bodyPr>
          <a:lstStyle/>
          <a:p>
            <a:pPr algn="just"/>
            <a:r>
              <a:rPr lang="en-IN" sz="2400" b="1" dirty="0">
                <a:solidFill>
                  <a:srgbClr val="00B0F0"/>
                </a:solidFill>
                <a:latin typeface="Times New Roman" pitchFamily="18" charset="0"/>
                <a:cs typeface="Times New Roman" pitchFamily="18" charset="0"/>
              </a:rPr>
              <a:t>Mealy </a:t>
            </a:r>
            <a:r>
              <a:rPr lang="en-IN" sz="2400" b="1" dirty="0" smtClean="0">
                <a:solidFill>
                  <a:srgbClr val="00B0F0"/>
                </a:solidFill>
                <a:latin typeface="Times New Roman" pitchFamily="18" charset="0"/>
                <a:cs typeface="Times New Roman" pitchFamily="18" charset="0"/>
              </a:rPr>
              <a:t>machine</a:t>
            </a:r>
            <a:endParaRPr lang="en-IN" sz="2400" b="1" dirty="0">
              <a:solidFill>
                <a:srgbClr val="00B0F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2773215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5363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Superscalar Processing:</a:t>
            </a:r>
            <a:endParaRPr lang="en-IN" b="1" dirty="0">
              <a:latin typeface="Times New Roman" pitchFamily="18" charset="0"/>
              <a:cs typeface="Times New Roman" pitchFamily="18" charset="0"/>
            </a:endParaRPr>
          </a:p>
        </p:txBody>
      </p:sp>
      <p:sp>
        <p:nvSpPr>
          <p:cNvPr id="6" name="Rectangle 5"/>
          <p:cNvSpPr/>
          <p:nvPr/>
        </p:nvSpPr>
        <p:spPr>
          <a:xfrm>
            <a:off x="352128" y="2710621"/>
            <a:ext cx="11881320" cy="31700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 superscalar CPU has multiple execution units (E-units), each of which is usually pipelined, so that they constitute a set of independent instruction pipelines. </a:t>
            </a:r>
          </a:p>
          <a:p>
            <a:pPr marL="457200" indent="-457200" algn="just">
              <a:buFont typeface="Wingdings" pitchFamily="2" charset="2"/>
              <a:buChar char="Ø"/>
            </a:pPr>
            <a:r>
              <a:rPr lang="en-US" dirty="0" smtClean="0">
                <a:latin typeface="Times New Roman" pitchFamily="18" charset="0"/>
                <a:cs typeface="Times New Roman" pitchFamily="18" charset="0"/>
              </a:rPr>
              <a:t>The CPU‘s program control unit PCU is designed to fetch and decode several instructions concurrently. </a:t>
            </a:r>
          </a:p>
          <a:p>
            <a:pPr marL="457200" indent="-457200" algn="just">
              <a:buFont typeface="Wingdings" pitchFamily="2" charset="2"/>
              <a:buChar char="Ø"/>
            </a:pPr>
            <a:r>
              <a:rPr lang="en-US" dirty="0" smtClean="0">
                <a:latin typeface="Times New Roman" pitchFamily="18" charset="0"/>
                <a:cs typeface="Times New Roman" pitchFamily="18" charset="0"/>
              </a:rPr>
              <a:t>It can issue or dispatch up to k instructions simultaneously to the various E-units where </a:t>
            </a:r>
            <a:r>
              <a:rPr lang="en-US" b="1" i="1" dirty="0" smtClean="0">
                <a:latin typeface="Times New Roman" pitchFamily="18" charset="0"/>
                <a:cs typeface="Times New Roman" pitchFamily="18" charset="0"/>
              </a:rPr>
              <a:t>k, the instruction-issue degree</a:t>
            </a:r>
            <a:r>
              <a:rPr lang="en-US" dirty="0" smtClean="0">
                <a:latin typeface="Times New Roman" pitchFamily="18" charset="0"/>
                <a:cs typeface="Times New Roman" pitchFamily="18" charset="0"/>
              </a:rPr>
              <a:t>, can be six or more using current technology. </a:t>
            </a:r>
          </a:p>
          <a:p>
            <a:pPr marL="457200" indent="-457200" algn="just">
              <a:buFont typeface="Wingdings" pitchFamily="2" charset="2"/>
              <a:buChar char="Ø"/>
            </a:pPr>
            <a:r>
              <a:rPr lang="en-US" dirty="0" smtClean="0">
                <a:latin typeface="Times New Roman" pitchFamily="18" charset="0"/>
                <a:cs typeface="Times New Roman" pitchFamily="18" charset="0"/>
              </a:rPr>
              <a:t>The need to process so many instructions simultaneously without performance-degrading conflicts greatly complicates the design of the PCU.</a:t>
            </a:r>
            <a:endParaRPr lang="en-US" dirty="0">
              <a:latin typeface="Times New Roman" pitchFamily="18" charset="0"/>
              <a:cs typeface="Times New Roman" pitchFamily="18" charset="0"/>
            </a:endParaRPr>
          </a:p>
        </p:txBody>
      </p:sp>
      <p:sp>
        <p:nvSpPr>
          <p:cNvPr id="7" name="TextBox 6"/>
          <p:cNvSpPr txBox="1"/>
          <p:nvPr/>
        </p:nvSpPr>
        <p:spPr>
          <a:xfrm>
            <a:off x="424136" y="1704256"/>
            <a:ext cx="11953328" cy="8617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457200" indent="-457200" algn="just">
              <a:buFont typeface="Wingdings" pitchFamily="2" charset="2"/>
              <a:buChar char="v"/>
            </a:pPr>
            <a:r>
              <a:rPr lang="en-US" b="1" dirty="0" smtClean="0">
                <a:latin typeface="Times New Roman" pitchFamily="18" charset="0"/>
                <a:cs typeface="Times New Roman" pitchFamily="18" charset="0"/>
              </a:rPr>
              <a:t>Superscalar Processing:</a:t>
            </a:r>
            <a:r>
              <a:rPr lang="en-US" dirty="0" smtClean="0">
                <a:latin typeface="Times New Roman" pitchFamily="18" charset="0"/>
                <a:cs typeface="Times New Roman" pitchFamily="18" charset="0"/>
              </a:rPr>
              <a:t> Several number of Instructions are concurrently Fetched, Decoded, Executed and Stored in a Pipeline fashion.</a:t>
            </a:r>
            <a:endParaRPr lang="en-US" dirty="0">
              <a:latin typeface="Times New Roman" pitchFamily="18" charset="0"/>
              <a:cs typeface="Times New Roman" pitchFamily="18" charset="0"/>
            </a:endParaRPr>
          </a:p>
        </p:txBody>
      </p:sp>
      <p:sp>
        <p:nvSpPr>
          <p:cNvPr id="8" name="TextBox 7"/>
          <p:cNvSpPr txBox="1"/>
          <p:nvPr/>
        </p:nvSpPr>
        <p:spPr>
          <a:xfrm>
            <a:off x="424136" y="6456784"/>
            <a:ext cx="11953328" cy="163121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lgn="just">
              <a:buFont typeface="Wingdings" pitchFamily="2" charset="2"/>
              <a:buChar char="v"/>
            </a:pPr>
            <a:r>
              <a:rPr lang="en-US" b="1" dirty="0" smtClean="0">
                <a:latin typeface="Times New Roman" pitchFamily="18" charset="0"/>
                <a:cs typeface="Times New Roman" pitchFamily="18" charset="0"/>
              </a:rPr>
              <a:t>Speedup Factor: </a:t>
            </a:r>
            <a:r>
              <a:rPr lang="en-US" dirty="0" smtClean="0">
                <a:latin typeface="Times New Roman" pitchFamily="18" charset="0"/>
                <a:cs typeface="Times New Roman" pitchFamily="18" charset="0"/>
              </a:rPr>
              <a:t>(consider for 5 cycles per instruction)</a:t>
            </a:r>
          </a:p>
          <a:p>
            <a:pPr marL="457200" indent="-457200" algn="just"/>
            <a:r>
              <a:rPr lang="en-US" b="1" dirty="0" smtClean="0">
                <a:latin typeface="Times New Roman" pitchFamily="18" charset="0"/>
                <a:cs typeface="Times New Roman" pitchFamily="18" charset="0"/>
              </a:rPr>
              <a:t>	Sequential: 	CPI = 5;           S(1) = 1/5</a:t>
            </a:r>
          </a:p>
          <a:p>
            <a:pPr marL="457200" indent="-457200" algn="just"/>
            <a:r>
              <a:rPr lang="en-US" b="1" dirty="0" smtClean="0">
                <a:latin typeface="Times New Roman" pitchFamily="18" charset="0"/>
                <a:cs typeface="Times New Roman" pitchFamily="18" charset="0"/>
              </a:rPr>
              <a:t>	Pipeline:	CPI = 1;           S(1) = m</a:t>
            </a:r>
          </a:p>
          <a:p>
            <a:pPr marL="457200" indent="-457200" algn="just"/>
            <a:r>
              <a:rPr lang="en-US" b="1" dirty="0" smtClean="0">
                <a:latin typeface="Times New Roman" pitchFamily="18" charset="0"/>
                <a:cs typeface="Times New Roman" pitchFamily="18" charset="0"/>
              </a:rPr>
              <a:t>	Superscalar:	CPI = 1/k;           S(1) = k × m</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5363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Superscalar Processing:</a:t>
            </a:r>
            <a:endParaRPr lang="en-IN"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2296344" y="1776264"/>
            <a:ext cx="6572250" cy="1276350"/>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163316" y="2136304"/>
            <a:ext cx="162897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Sequential</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2224336" y="3360440"/>
            <a:ext cx="8401050" cy="191452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136104" y="3819490"/>
            <a:ext cx="1290738"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Pipeline</a:t>
            </a:r>
            <a:endParaRPr lang="en-US" dirty="0"/>
          </a:p>
        </p:txBody>
      </p:sp>
      <p:pic>
        <p:nvPicPr>
          <p:cNvPr id="1028" name="Picture 4"/>
          <p:cNvPicPr>
            <a:picLocks noChangeAspect="1" noChangeArrowheads="1"/>
          </p:cNvPicPr>
          <p:nvPr/>
        </p:nvPicPr>
        <p:blipFill>
          <a:blip r:embed="rId4" cstate="print"/>
          <a:srcRect/>
          <a:stretch>
            <a:fillRect/>
          </a:stretch>
        </p:blipFill>
        <p:spPr bwMode="auto">
          <a:xfrm>
            <a:off x="2224336" y="5448672"/>
            <a:ext cx="8534400" cy="377190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141510" y="6555794"/>
            <a:ext cx="1824538"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Superscalar</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5363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Superscalar Processing:</a:t>
            </a:r>
            <a:endParaRPr lang="en-IN" b="1" dirty="0">
              <a:latin typeface="Times New Roman" pitchFamily="18" charset="0"/>
              <a:cs typeface="Times New Roman" pitchFamily="18" charset="0"/>
            </a:endParaRPr>
          </a:p>
        </p:txBody>
      </p:sp>
      <p:sp>
        <p:nvSpPr>
          <p:cNvPr id="6" name="Rectangle 5"/>
          <p:cNvSpPr/>
          <p:nvPr/>
        </p:nvSpPr>
        <p:spPr>
          <a:xfrm>
            <a:off x="352128" y="1416224"/>
            <a:ext cx="4947829" cy="477054"/>
          </a:xfrm>
          <a:prstGeom prst="rect">
            <a:avLst/>
          </a:prstGeom>
        </p:spPr>
        <p:txBody>
          <a:bodyPr wrap="none">
            <a:spAutoFit/>
          </a:bodyPr>
          <a:lstStyle/>
          <a:p>
            <a:r>
              <a:rPr lang="en-US" b="1" dirty="0" smtClean="0">
                <a:latin typeface="Times New Roman" pitchFamily="18" charset="0"/>
                <a:cs typeface="Times New Roman" pitchFamily="18" charset="0"/>
              </a:rPr>
              <a:t>Following factors to be considered,</a:t>
            </a:r>
            <a:endParaRPr lang="en-US" b="1" dirty="0">
              <a:latin typeface="Times New Roman" pitchFamily="18" charset="0"/>
              <a:cs typeface="Times New Roman" pitchFamily="18" charset="0"/>
            </a:endParaRPr>
          </a:p>
        </p:txBody>
      </p:sp>
      <p:sp>
        <p:nvSpPr>
          <p:cNvPr id="7" name="Rectangle 6"/>
          <p:cNvSpPr/>
          <p:nvPr/>
        </p:nvSpPr>
        <p:spPr>
          <a:xfrm>
            <a:off x="568152" y="2280320"/>
            <a:ext cx="11665296" cy="483209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sz="2800" b="1" dirty="0" smtClean="0">
                <a:latin typeface="Times New Roman" pitchFamily="18" charset="0"/>
                <a:cs typeface="Times New Roman" pitchFamily="18" charset="0"/>
              </a:rPr>
              <a:t>Instruction type: </a:t>
            </a:r>
            <a:r>
              <a:rPr lang="en-US" sz="2800" dirty="0" smtClean="0">
                <a:latin typeface="Times New Roman" pitchFamily="18" charset="0"/>
                <a:cs typeface="Times New Roman" pitchFamily="18" charset="0"/>
              </a:rPr>
              <a:t>For example, a floating-point add instruction has to be issued to a floating-point E-unit and not to an integer E-unit.</a:t>
            </a:r>
          </a:p>
          <a:p>
            <a:pPr marL="457200" indent="-457200" algn="just">
              <a:buFont typeface="+mj-lt"/>
              <a:buAutoNum type="arabicPeriod"/>
            </a:pPr>
            <a:r>
              <a:rPr lang="en-US" sz="2800" b="1" dirty="0" smtClean="0">
                <a:latin typeface="Times New Roman" pitchFamily="18" charset="0"/>
                <a:cs typeface="Times New Roman" pitchFamily="18" charset="0"/>
              </a:rPr>
              <a:t>E-unit availability: </a:t>
            </a:r>
            <a:r>
              <a:rPr lang="en-US" sz="2800" dirty="0" smtClean="0">
                <a:latin typeface="Times New Roman" pitchFamily="18" charset="0"/>
                <a:cs typeface="Times New Roman" pitchFamily="18" charset="0"/>
              </a:rPr>
              <a:t>An instruction can be issued to a pipelined E-unit only if no collisions will result, as determined by the pipeline's reservation table.</a:t>
            </a:r>
          </a:p>
          <a:p>
            <a:pPr marL="457200" indent="-457200" algn="just">
              <a:buFont typeface="+mj-lt"/>
              <a:buAutoNum type="arabicPeriod"/>
            </a:pPr>
            <a:r>
              <a:rPr lang="en-US" sz="2800" b="1" dirty="0" smtClean="0">
                <a:latin typeface="Times New Roman" pitchFamily="18" charset="0"/>
                <a:cs typeface="Times New Roman" pitchFamily="18" charset="0"/>
              </a:rPr>
              <a:t>Data dependencies: </a:t>
            </a:r>
            <a:r>
              <a:rPr lang="en-US" sz="2800" dirty="0" smtClean="0">
                <a:latin typeface="Times New Roman" pitchFamily="18" charset="0"/>
                <a:cs typeface="Times New Roman" pitchFamily="18" charset="0"/>
              </a:rPr>
              <a:t>To avoid conflicting use of registers, data-dependency constraints among the operands of the active instructions must be satisfied.</a:t>
            </a:r>
          </a:p>
          <a:p>
            <a:pPr marL="457200" indent="-457200" algn="just">
              <a:buFont typeface="+mj-lt"/>
              <a:buAutoNum type="arabicPeriod"/>
            </a:pPr>
            <a:r>
              <a:rPr lang="en-US" sz="2800" b="1" dirty="0" smtClean="0">
                <a:latin typeface="Times New Roman" pitchFamily="18" charset="0"/>
                <a:cs typeface="Times New Roman" pitchFamily="18" charset="0"/>
              </a:rPr>
              <a:t>Control dependencies:</a:t>
            </a:r>
            <a:r>
              <a:rPr lang="en-US" sz="2800" dirty="0" smtClean="0">
                <a:latin typeface="Times New Roman" pitchFamily="18" charset="0"/>
                <a:cs typeface="Times New Roman" pitchFamily="18" charset="0"/>
              </a:rPr>
              <a:t> To maintain high performance levels, techniques are needed to reduce the impact of branch instructions on pipeline efficiency.</a:t>
            </a:r>
          </a:p>
          <a:p>
            <a:pPr marL="457200" indent="-457200" algn="just">
              <a:buFont typeface="+mj-lt"/>
              <a:buAutoNum type="arabicPeriod"/>
            </a:pPr>
            <a:r>
              <a:rPr lang="en-US" sz="2800" b="1" dirty="0" smtClean="0">
                <a:latin typeface="Times New Roman" pitchFamily="18" charset="0"/>
                <a:cs typeface="Times New Roman" pitchFamily="18" charset="0"/>
              </a:rPr>
              <a:t>Program order:</a:t>
            </a:r>
            <a:r>
              <a:rPr lang="en-US" sz="2800" dirty="0" smtClean="0">
                <a:latin typeface="Times New Roman" pitchFamily="18" charset="0"/>
                <a:cs typeface="Times New Roman" pitchFamily="18" charset="0"/>
              </a:rPr>
              <a:t> Instructions must eventually produce results in the order specified by the program being executed. The results may, however, be computed out of-order internally to improve the CPU's performance.</a:t>
            </a:r>
            <a:endParaRPr lang="en-US" sz="2800" dirty="0">
              <a:latin typeface="Times New Roman" pitchFamily="18" charset="0"/>
              <a:cs typeface="Times New Roman"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5363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Superscalar Processing:</a:t>
            </a:r>
            <a:endParaRPr lang="en-IN" b="1" dirty="0">
              <a:latin typeface="Times New Roman" pitchFamily="18" charset="0"/>
              <a:cs typeface="Times New Roman" pitchFamily="18" charset="0"/>
            </a:endParaRPr>
          </a:p>
        </p:txBody>
      </p:sp>
      <p:sp>
        <p:nvSpPr>
          <p:cNvPr id="6" name="Rectangle 5"/>
          <p:cNvSpPr/>
          <p:nvPr/>
        </p:nvSpPr>
        <p:spPr>
          <a:xfrm>
            <a:off x="152400" y="1406293"/>
            <a:ext cx="4697248" cy="513987"/>
          </a:xfrm>
          <a:prstGeom prst="rect">
            <a:avLst/>
          </a:prstGeom>
        </p:spPr>
        <p:style>
          <a:lnRef idx="0">
            <a:schemeClr val="accent2"/>
          </a:lnRef>
          <a:fillRef idx="3">
            <a:schemeClr val="accent2"/>
          </a:fillRef>
          <a:effectRef idx="3">
            <a:schemeClr val="accent2"/>
          </a:effectRef>
          <a:fontRef idx="minor">
            <a:schemeClr val="lt1"/>
          </a:fontRef>
        </p:style>
        <p:txBody>
          <a:bodyPr wrap="none" lIns="128016" tIns="64008" rIns="128016" bIns="64008">
            <a:spAutoFit/>
          </a:bodyPr>
          <a:lstStyle/>
          <a:p>
            <a:r>
              <a:rPr lang="en-IN" b="1" dirty="0" smtClean="0">
                <a:latin typeface="Times New Roman" pitchFamily="18" charset="0"/>
                <a:cs typeface="Times New Roman" pitchFamily="18" charset="0"/>
              </a:rPr>
              <a:t>Dynamic Instruction Scheduling</a:t>
            </a:r>
            <a:endParaRPr lang="en-IN" b="1" dirty="0">
              <a:latin typeface="Times New Roman" pitchFamily="18" charset="0"/>
              <a:cs typeface="Times New Roman" pitchFamily="18" charset="0"/>
            </a:endParaRPr>
          </a:p>
        </p:txBody>
      </p:sp>
      <p:sp>
        <p:nvSpPr>
          <p:cNvPr id="7" name="Rectangle 6"/>
          <p:cNvSpPr/>
          <p:nvPr/>
        </p:nvSpPr>
        <p:spPr>
          <a:xfrm>
            <a:off x="1072208" y="2352328"/>
            <a:ext cx="3241015" cy="477054"/>
          </a:xfrm>
          <a:prstGeom prst="rect">
            <a:avLst/>
          </a:prstGeom>
        </p:spPr>
        <p:txBody>
          <a:bodyPr wrap="none">
            <a:spAutoFit/>
          </a:bodyPr>
          <a:lstStyle/>
          <a:p>
            <a:r>
              <a:rPr lang="en-US" b="1" dirty="0" err="1" smtClean="0">
                <a:latin typeface="Times New Roman" pitchFamily="18" charset="0"/>
                <a:cs typeface="Times New Roman" pitchFamily="18" charset="0"/>
              </a:rPr>
              <a:t>Tomasulo's</a:t>
            </a:r>
            <a:r>
              <a:rPr lang="en-US" b="1" dirty="0" smtClean="0">
                <a:latin typeface="Times New Roman" pitchFamily="18" charset="0"/>
                <a:cs typeface="Times New Roman" pitchFamily="18" charset="0"/>
              </a:rPr>
              <a:t> algorithm,</a:t>
            </a:r>
            <a:endParaRPr lang="en-US" b="1" dirty="0">
              <a:latin typeface="Times New Roman" pitchFamily="18" charset="0"/>
              <a:cs typeface="Times New Roman" pitchFamily="18" charset="0"/>
            </a:endParaRPr>
          </a:p>
        </p:txBody>
      </p:sp>
      <p:sp>
        <p:nvSpPr>
          <p:cNvPr id="8" name="Rectangle 7"/>
          <p:cNvSpPr/>
          <p:nvPr/>
        </p:nvSpPr>
        <p:spPr>
          <a:xfrm>
            <a:off x="424136" y="2875250"/>
            <a:ext cx="11737304" cy="483209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err="1" smtClean="0">
                <a:latin typeface="Times New Roman" pitchFamily="18" charset="0"/>
                <a:cs typeface="Times New Roman" pitchFamily="18" charset="0"/>
              </a:rPr>
              <a:t>Tomasulo's</a:t>
            </a:r>
            <a:r>
              <a:rPr lang="en-US" sz="2800" dirty="0" smtClean="0">
                <a:latin typeface="Times New Roman" pitchFamily="18" charset="0"/>
                <a:cs typeface="Times New Roman" pitchFamily="18" charset="0"/>
              </a:rPr>
              <a:t> approach provides each shared E-unit F, with a set of reservation stations whose purpose is to receive instructions that use </a:t>
            </a:r>
            <a:r>
              <a:rPr lang="en-US" sz="2800" dirty="0" err="1" smtClean="0">
                <a:latin typeface="Times New Roman" pitchFamily="18" charset="0"/>
                <a:cs typeface="Times New Roman" pitchFamily="18" charset="0"/>
              </a:rPr>
              <a:t>Fi</a:t>
            </a:r>
            <a:r>
              <a:rPr lang="en-US" sz="2800" dirty="0" smtClean="0">
                <a:latin typeface="Times New Roman" pitchFamily="18" charset="0"/>
                <a:cs typeface="Times New Roman" pitchFamily="18" charset="0"/>
              </a:rPr>
              <a:t>, keep track of these instructions operands, and when all the operand values needed by a waiting instruction </a:t>
            </a:r>
            <a:r>
              <a:rPr lang="en-US" sz="2800" dirty="0" err="1" smtClean="0">
                <a:latin typeface="Times New Roman" pitchFamily="18" charset="0"/>
                <a:cs typeface="Times New Roman" pitchFamily="18" charset="0"/>
              </a:rPr>
              <a:t>Ij</a:t>
            </a:r>
            <a:r>
              <a:rPr lang="en-US" sz="2800" dirty="0" smtClean="0">
                <a:latin typeface="Times New Roman" pitchFamily="18" charset="0"/>
                <a:cs typeface="Times New Roman" pitchFamily="18" charset="0"/>
              </a:rPr>
              <a:t> become available, initiate execution of </a:t>
            </a:r>
            <a:r>
              <a:rPr lang="en-US" sz="2800" dirty="0" err="1" smtClean="0">
                <a:latin typeface="Times New Roman" pitchFamily="18" charset="0"/>
                <a:cs typeface="Times New Roman" pitchFamily="18" charset="0"/>
              </a:rPr>
              <a:t>Ij</a:t>
            </a:r>
            <a:r>
              <a:rPr lang="en-US" sz="2800" dirty="0" smtClean="0">
                <a:latin typeface="Times New Roman" pitchFamily="18" charset="0"/>
                <a:cs typeface="Times New Roman" pitchFamily="18" charset="0"/>
              </a:rPr>
              <a:t> by </a:t>
            </a:r>
            <a:r>
              <a:rPr lang="en-US" sz="2800" dirty="0" err="1" smtClean="0">
                <a:latin typeface="Times New Roman" pitchFamily="18" charset="0"/>
                <a:cs typeface="Times New Roman" pitchFamily="18" charset="0"/>
              </a:rPr>
              <a:t>Fi</a:t>
            </a:r>
            <a:r>
              <a:rPr lang="en-US" sz="2800" dirty="0" smtClean="0">
                <a:latin typeface="Times New Roman" pitchFamily="18" charset="0"/>
                <a:cs typeface="Times New Roman" pitchFamily="18" charset="0"/>
              </a:rPr>
              <a:t> </a:t>
            </a:r>
          </a:p>
          <a:p>
            <a:pPr marL="457200" indent="-457200" algn="just">
              <a:buFont typeface="Wingdings" pitchFamily="2" charset="2"/>
              <a:buChar char="Ø"/>
            </a:pPr>
            <a:r>
              <a:rPr lang="en-US" sz="2800" dirty="0" smtClean="0">
                <a:latin typeface="Times New Roman" pitchFamily="18" charset="0"/>
                <a:cs typeface="Times New Roman" pitchFamily="18" charset="0"/>
              </a:rPr>
              <a:t>A reservation station can thus be seen as implementing a virtual E-unit of type </a:t>
            </a:r>
            <a:r>
              <a:rPr lang="en-US" sz="2800" dirty="0" err="1" smtClean="0">
                <a:latin typeface="Times New Roman" pitchFamily="18" charset="0"/>
                <a:cs typeface="Times New Roman" pitchFamily="18" charset="0"/>
              </a:rPr>
              <a:t>Fi</a:t>
            </a:r>
            <a:r>
              <a:rPr lang="en-US" sz="2800" dirty="0" smtClean="0">
                <a:latin typeface="Times New Roman" pitchFamily="18" charset="0"/>
                <a:cs typeface="Times New Roman" pitchFamily="18" charset="0"/>
              </a:rPr>
              <a:t> to which an instruction can be sent immediately on decoding it; however, the instruction may not actually be executed until some later time. </a:t>
            </a:r>
          </a:p>
          <a:p>
            <a:pPr marL="457200" indent="-457200" algn="just">
              <a:buFont typeface="Wingdings" pitchFamily="2" charset="2"/>
              <a:buChar char="Ø"/>
            </a:pPr>
            <a:r>
              <a:rPr lang="en-US" sz="2800" dirty="0" smtClean="0">
                <a:latin typeface="Times New Roman" pitchFamily="18" charset="0"/>
                <a:cs typeface="Times New Roman" pitchFamily="18" charset="0"/>
              </a:rPr>
              <a:t>While one instruction </a:t>
            </a:r>
            <a:r>
              <a:rPr lang="en-US" sz="2800" dirty="0" err="1" smtClean="0">
                <a:latin typeface="Times New Roman" pitchFamily="18" charset="0"/>
                <a:cs typeface="Times New Roman" pitchFamily="18" charset="0"/>
              </a:rPr>
              <a:t>Ij</a:t>
            </a:r>
            <a:r>
              <a:rPr lang="en-US" sz="2800" dirty="0" smtClean="0">
                <a:latin typeface="Times New Roman" pitchFamily="18" charset="0"/>
                <a:cs typeface="Times New Roman" pitchFamily="18" charset="0"/>
              </a:rPr>
              <a:t> is delayed at a reservation station waiting for operands, another instruction </a:t>
            </a:r>
            <a:r>
              <a:rPr lang="en-US" sz="2800" dirty="0" err="1" smtClean="0">
                <a:latin typeface="Times New Roman" pitchFamily="18" charset="0"/>
                <a:cs typeface="Times New Roman" pitchFamily="18" charset="0"/>
              </a:rPr>
              <a:t>Ik</a:t>
            </a:r>
            <a:r>
              <a:rPr lang="en-US" sz="2800" dirty="0" smtClean="0">
                <a:latin typeface="Times New Roman" pitchFamily="18" charset="0"/>
                <a:cs typeface="Times New Roman" pitchFamily="18" charset="0"/>
              </a:rPr>
              <a:t> waiting at the same E-unit whose operands become available sooner can be executed first, even if </a:t>
            </a:r>
            <a:r>
              <a:rPr lang="en-US" sz="2800" dirty="0" err="1" smtClean="0">
                <a:latin typeface="Times New Roman" pitchFamily="18" charset="0"/>
                <a:cs typeface="Times New Roman" pitchFamily="18" charset="0"/>
              </a:rPr>
              <a:t>Ik</a:t>
            </a:r>
            <a:r>
              <a:rPr lang="en-US" sz="2800" dirty="0" smtClean="0">
                <a:latin typeface="Times New Roman" pitchFamily="18" charset="0"/>
                <a:cs typeface="Times New Roman" pitchFamily="18" charset="0"/>
              </a:rPr>
              <a:t> follows </a:t>
            </a:r>
            <a:r>
              <a:rPr lang="en-US" sz="2800" dirty="0" err="1" smtClean="0">
                <a:latin typeface="Times New Roman" pitchFamily="18" charset="0"/>
                <a:cs typeface="Times New Roman" pitchFamily="18" charset="0"/>
              </a:rPr>
              <a:t>Ij</a:t>
            </a:r>
            <a:r>
              <a:rPr lang="en-US" sz="2800" dirty="0" smtClean="0">
                <a:latin typeface="Times New Roman" pitchFamily="18" charset="0"/>
                <a:cs typeface="Times New Roman" pitchFamily="18" charset="0"/>
              </a:rPr>
              <a:t> in the program order.</a:t>
            </a:r>
            <a:endParaRPr lang="en-US" sz="2800" dirty="0">
              <a:latin typeface="Times New Roman" pitchFamily="18" charset="0"/>
              <a:cs typeface="Times New Roman" pitchFamily="18" charset="0"/>
            </a:endParaRPr>
          </a:p>
        </p:txBody>
      </p:sp>
      <p:sp>
        <p:nvSpPr>
          <p:cNvPr id="9" name="Rectangle 8"/>
          <p:cNvSpPr/>
          <p:nvPr/>
        </p:nvSpPr>
        <p:spPr>
          <a:xfrm>
            <a:off x="424136" y="8184976"/>
            <a:ext cx="11737304" cy="9541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Ø"/>
            </a:pPr>
            <a:r>
              <a:rPr lang="en-US" sz="2800" b="1" dirty="0" smtClean="0">
                <a:latin typeface="Times New Roman" pitchFamily="18" charset="0"/>
                <a:cs typeface="Times New Roman" pitchFamily="18" charset="0"/>
              </a:rPr>
              <a:t>Based on the availability of operands the Instructions are allowed to executed in out of order sequence. </a:t>
            </a:r>
            <a:endParaRPr lang="en-US" sz="2800" b="1" dirty="0">
              <a:latin typeface="Times New Roman" pitchFamily="18" charset="0"/>
              <a:cs typeface="Times New Roman"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5363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Superscalar Processing:</a:t>
            </a:r>
            <a:endParaRPr lang="en-IN" b="1" dirty="0">
              <a:latin typeface="Times New Roman" pitchFamily="18" charset="0"/>
              <a:cs typeface="Times New Roman" pitchFamily="18" charset="0"/>
            </a:endParaRPr>
          </a:p>
        </p:txBody>
      </p:sp>
      <p:sp>
        <p:nvSpPr>
          <p:cNvPr id="6" name="Rectangle 5"/>
          <p:cNvSpPr/>
          <p:nvPr/>
        </p:nvSpPr>
        <p:spPr>
          <a:xfrm>
            <a:off x="152400" y="1406293"/>
            <a:ext cx="4697248" cy="513987"/>
          </a:xfrm>
          <a:prstGeom prst="rect">
            <a:avLst/>
          </a:prstGeom>
        </p:spPr>
        <p:style>
          <a:lnRef idx="0">
            <a:schemeClr val="accent2"/>
          </a:lnRef>
          <a:fillRef idx="3">
            <a:schemeClr val="accent2"/>
          </a:fillRef>
          <a:effectRef idx="3">
            <a:schemeClr val="accent2"/>
          </a:effectRef>
          <a:fontRef idx="minor">
            <a:schemeClr val="lt1"/>
          </a:fontRef>
        </p:style>
        <p:txBody>
          <a:bodyPr wrap="none" lIns="128016" tIns="64008" rIns="128016" bIns="64008">
            <a:spAutoFit/>
          </a:bodyPr>
          <a:lstStyle/>
          <a:p>
            <a:r>
              <a:rPr lang="en-IN" b="1" dirty="0" smtClean="0">
                <a:latin typeface="Times New Roman" pitchFamily="18" charset="0"/>
                <a:cs typeface="Times New Roman" pitchFamily="18" charset="0"/>
              </a:rPr>
              <a:t>Dynamic Instruction Scheduling</a:t>
            </a:r>
            <a:endParaRPr lang="en-IN" b="1" dirty="0">
              <a:latin typeface="Times New Roman" pitchFamily="18" charset="0"/>
              <a:cs typeface="Times New Roman" pitchFamily="18" charset="0"/>
            </a:endParaRPr>
          </a:p>
        </p:txBody>
      </p:sp>
      <p:sp>
        <p:nvSpPr>
          <p:cNvPr id="7" name="Rectangle 6"/>
          <p:cNvSpPr/>
          <p:nvPr/>
        </p:nvSpPr>
        <p:spPr>
          <a:xfrm>
            <a:off x="1072208" y="2352328"/>
            <a:ext cx="4773486" cy="477054"/>
          </a:xfrm>
          <a:prstGeom prst="rect">
            <a:avLst/>
          </a:prstGeom>
        </p:spPr>
        <p:txBody>
          <a:bodyPr wrap="none">
            <a:spAutoFit/>
          </a:bodyPr>
          <a:lstStyle/>
          <a:p>
            <a:r>
              <a:rPr lang="en-US" b="1" dirty="0" err="1" smtClean="0">
                <a:latin typeface="Times New Roman" pitchFamily="18" charset="0"/>
                <a:cs typeface="Times New Roman" pitchFamily="18" charset="0"/>
              </a:rPr>
              <a:t>Tomasulo's</a:t>
            </a:r>
            <a:r>
              <a:rPr lang="en-US" b="1" dirty="0" smtClean="0">
                <a:latin typeface="Times New Roman" pitchFamily="18" charset="0"/>
                <a:cs typeface="Times New Roman" pitchFamily="18" charset="0"/>
              </a:rPr>
              <a:t> algorithm – Example</a:t>
            </a:r>
            <a:endParaRPr lang="en-US"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1864296" y="3216424"/>
            <a:ext cx="7317332" cy="1872208"/>
          </a:xfrm>
          <a:prstGeom prst="rect">
            <a:avLst/>
          </a:prstGeom>
          <a:noFill/>
          <a:ln w="9525">
            <a:solidFill>
              <a:srgbClr val="00B050"/>
            </a:solidFill>
            <a:miter lim="800000"/>
            <a:headEnd/>
            <a:tailEnd/>
          </a:ln>
        </p:spPr>
      </p:pic>
      <p:sp>
        <p:nvSpPr>
          <p:cNvPr id="9" name="TextBox 8"/>
          <p:cNvSpPr txBox="1"/>
          <p:nvPr/>
        </p:nvSpPr>
        <p:spPr>
          <a:xfrm>
            <a:off x="928193" y="5448672"/>
            <a:ext cx="11521280" cy="310854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lgn="just">
              <a:buFont typeface="Wingdings" pitchFamily="2" charset="2"/>
              <a:buChar char="ü"/>
            </a:pPr>
            <a:r>
              <a:rPr lang="en-US" sz="2800" dirty="0" smtClean="0">
                <a:latin typeface="Times New Roman" pitchFamily="18" charset="0"/>
                <a:cs typeface="Times New Roman" pitchFamily="18" charset="0"/>
              </a:rPr>
              <a:t>I</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 consumes long time, because of memory read so I</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 and I</a:t>
            </a:r>
            <a:r>
              <a:rPr lang="en-US" sz="2800" baseline="-25000"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 are waiting for operands.</a:t>
            </a:r>
          </a:p>
          <a:p>
            <a:pPr marL="457200" indent="-457200" algn="just">
              <a:buFont typeface="Wingdings" pitchFamily="2" charset="2"/>
              <a:buChar char="ü"/>
            </a:pPr>
            <a:r>
              <a:rPr lang="en-US" sz="2800" dirty="0" smtClean="0">
                <a:latin typeface="Times New Roman" pitchFamily="18" charset="0"/>
                <a:cs typeface="Times New Roman" pitchFamily="18" charset="0"/>
              </a:rPr>
              <a:t>I</a:t>
            </a:r>
            <a:r>
              <a:rPr lang="en-US" sz="2800" baseline="-25000"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 also goes to waiting state, since it needs R[1].</a:t>
            </a:r>
          </a:p>
          <a:p>
            <a:pPr marL="457200" indent="-457200" algn="just">
              <a:buFont typeface="Wingdings" pitchFamily="2" charset="2"/>
              <a:buChar char="ü"/>
            </a:pPr>
            <a:r>
              <a:rPr lang="en-US" sz="2800" dirty="0" smtClean="0">
                <a:latin typeface="Times New Roman" pitchFamily="18" charset="0"/>
                <a:cs typeface="Times New Roman" pitchFamily="18" charset="0"/>
              </a:rPr>
              <a:t>I</a:t>
            </a:r>
            <a:r>
              <a:rPr lang="en-US" sz="2800" baseline="-25000" dirty="0" smtClean="0">
                <a:latin typeface="Times New Roman" pitchFamily="18" charset="0"/>
                <a:cs typeface="Times New Roman" pitchFamily="18" charset="0"/>
              </a:rPr>
              <a:t>3</a:t>
            </a:r>
            <a:r>
              <a:rPr lang="en-US" sz="2800" dirty="0" smtClean="0">
                <a:latin typeface="Times New Roman" pitchFamily="18" charset="0"/>
                <a:cs typeface="Times New Roman" pitchFamily="18" charset="0"/>
              </a:rPr>
              <a:t> is forwarded to the E-Unit for Execution. After that, I</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 and I</a:t>
            </a:r>
            <a:r>
              <a:rPr lang="en-US" sz="2800" baseline="-25000"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 is executed once the operands are available.</a:t>
            </a:r>
          </a:p>
          <a:p>
            <a:pPr marL="457200" indent="-457200" algn="just">
              <a:buFont typeface="Wingdings" pitchFamily="2" charset="2"/>
              <a:buChar char="ü"/>
            </a:pPr>
            <a:r>
              <a:rPr lang="en-US" sz="2800" dirty="0" smtClean="0">
                <a:latin typeface="Times New Roman" pitchFamily="18" charset="0"/>
                <a:cs typeface="Times New Roman" pitchFamily="18" charset="0"/>
              </a:rPr>
              <a:t>The validity of the R[1] is identified by tag, which says that the data is valid/invalid</a:t>
            </a:r>
            <a:endParaRPr lang="en-US" sz="2800" dirty="0">
              <a:latin typeface="Times New Roman" pitchFamily="18" charset="0"/>
              <a:cs typeface="Times New Roman"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5363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Superscalar Processing:</a:t>
            </a:r>
            <a:endParaRPr lang="en-IN" b="1" dirty="0">
              <a:latin typeface="Times New Roman" pitchFamily="18" charset="0"/>
              <a:cs typeface="Times New Roman" pitchFamily="18" charset="0"/>
            </a:endParaRPr>
          </a:p>
        </p:txBody>
      </p:sp>
      <p:sp>
        <p:nvSpPr>
          <p:cNvPr id="6" name="Rectangle 5"/>
          <p:cNvSpPr/>
          <p:nvPr/>
        </p:nvSpPr>
        <p:spPr>
          <a:xfrm>
            <a:off x="152400" y="1406293"/>
            <a:ext cx="2774286" cy="513987"/>
          </a:xfrm>
          <a:prstGeom prst="rect">
            <a:avLst/>
          </a:prstGeom>
        </p:spPr>
        <p:style>
          <a:lnRef idx="0">
            <a:schemeClr val="accent2"/>
          </a:lnRef>
          <a:fillRef idx="3">
            <a:schemeClr val="accent2"/>
          </a:fillRef>
          <a:effectRef idx="3">
            <a:schemeClr val="accent2"/>
          </a:effectRef>
          <a:fontRef idx="minor">
            <a:schemeClr val="lt1"/>
          </a:fontRef>
        </p:style>
        <p:txBody>
          <a:bodyPr wrap="none" lIns="128016" tIns="64008" rIns="128016" bIns="64008">
            <a:spAutoFit/>
          </a:bodyPr>
          <a:lstStyle/>
          <a:p>
            <a:r>
              <a:rPr lang="en-IN" b="1" dirty="0" smtClean="0">
                <a:latin typeface="Times New Roman" pitchFamily="18" charset="0"/>
                <a:cs typeface="Times New Roman" pitchFamily="18" charset="0"/>
              </a:rPr>
              <a:t>Branch Prediction</a:t>
            </a:r>
            <a:endParaRPr lang="en-IN" b="1"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2728392" y="2136304"/>
            <a:ext cx="8715509" cy="115212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72008" y="3599398"/>
            <a:ext cx="12521480"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Increasingly popular and more powerful technique is to predict the value of C, which implies branching to </a:t>
            </a:r>
            <a:r>
              <a:rPr lang="en-US" sz="2800" dirty="0" err="1" smtClean="0">
                <a:latin typeface="Times New Roman" pitchFamily="18" charset="0"/>
                <a:cs typeface="Times New Roman" pitchFamily="18" charset="0"/>
              </a:rPr>
              <a:t>Ij</a:t>
            </a:r>
            <a:r>
              <a:rPr lang="en-US" sz="2800" dirty="0" smtClean="0">
                <a:latin typeface="Times New Roman" pitchFamily="18" charset="0"/>
                <a:cs typeface="Times New Roman" pitchFamily="18" charset="0"/>
              </a:rPr>
              <a:t>, and then proceed to execute the instructions </a:t>
            </a:r>
            <a:r>
              <a:rPr lang="en-US" sz="2800" dirty="0" err="1" smtClean="0">
                <a:latin typeface="Times New Roman" pitchFamily="18" charset="0"/>
                <a:cs typeface="Times New Roman" pitchFamily="18" charset="0"/>
              </a:rPr>
              <a:t>Ij</a:t>
            </a:r>
            <a:r>
              <a:rPr lang="en-US" sz="2800" dirty="0" smtClean="0">
                <a:latin typeface="Times New Roman" pitchFamily="18" charset="0"/>
                <a:cs typeface="Times New Roman" pitchFamily="18" charset="0"/>
              </a:rPr>
              <a:t>, Ij+1, Ij+2,... along the expected path before </a:t>
            </a:r>
            <a:r>
              <a:rPr lang="en-US" sz="2800" b="1" dirty="0" smtClean="0">
                <a:latin typeface="Times New Roman" pitchFamily="18" charset="0"/>
                <a:cs typeface="Times New Roman" pitchFamily="18" charset="0"/>
              </a:rPr>
              <a:t>C's </a:t>
            </a:r>
            <a:r>
              <a:rPr lang="en-US" sz="2800" dirty="0" smtClean="0">
                <a:latin typeface="Times New Roman" pitchFamily="18" charset="0"/>
                <a:cs typeface="Times New Roman" pitchFamily="18" charset="0"/>
              </a:rPr>
              <a:t>value is known. </a:t>
            </a:r>
          </a:p>
          <a:p>
            <a:pPr marL="457200" indent="-457200" algn="just">
              <a:buFont typeface="Wingdings" pitchFamily="2" charset="2"/>
              <a:buChar char="Ø"/>
            </a:pPr>
            <a:r>
              <a:rPr lang="en-US" sz="2800" dirty="0" smtClean="0">
                <a:latin typeface="Times New Roman" pitchFamily="18" charset="0"/>
                <a:cs typeface="Times New Roman" pitchFamily="18" charset="0"/>
              </a:rPr>
              <a:t>If the </a:t>
            </a:r>
            <a:r>
              <a:rPr lang="en-US" sz="2800" b="1" dirty="0" smtClean="0">
                <a:latin typeface="Times New Roman" pitchFamily="18" charset="0"/>
                <a:cs typeface="Times New Roman" pitchFamily="18" charset="0"/>
              </a:rPr>
              <a:t>prediction is correct</a:t>
            </a:r>
            <a:r>
              <a:rPr lang="en-US" sz="2800" dirty="0" smtClean="0">
                <a:latin typeface="Times New Roman" pitchFamily="18" charset="0"/>
                <a:cs typeface="Times New Roman" pitchFamily="18" charset="0"/>
              </a:rPr>
              <a:t>, then a </a:t>
            </a:r>
            <a:r>
              <a:rPr lang="en-US" sz="2800" b="1" dirty="0" smtClean="0">
                <a:latin typeface="Times New Roman" pitchFamily="18" charset="0"/>
                <a:cs typeface="Times New Roman" pitchFamily="18" charset="0"/>
              </a:rPr>
              <a:t>performance gain </a:t>
            </a:r>
            <a:r>
              <a:rPr lang="en-US" sz="2800" dirty="0" smtClean="0">
                <a:latin typeface="Times New Roman" pitchFamily="18" charset="0"/>
                <a:cs typeface="Times New Roman" pitchFamily="18" charset="0"/>
              </a:rPr>
              <a:t>has been made; if the </a:t>
            </a:r>
            <a:r>
              <a:rPr lang="en-US" sz="2800" b="1" dirty="0" smtClean="0">
                <a:latin typeface="Times New Roman" pitchFamily="18" charset="0"/>
                <a:cs typeface="Times New Roman" pitchFamily="18" charset="0"/>
              </a:rPr>
              <a:t>prediction is wrong</a:t>
            </a:r>
            <a:r>
              <a:rPr lang="en-US" sz="2800" dirty="0" smtClean="0">
                <a:latin typeface="Times New Roman" pitchFamily="18" charset="0"/>
                <a:cs typeface="Times New Roman" pitchFamily="18" charset="0"/>
              </a:rPr>
              <a:t>, then any instructions executed along the </a:t>
            </a:r>
            <a:r>
              <a:rPr lang="en-US" sz="2800" dirty="0" err="1" smtClean="0">
                <a:latin typeface="Times New Roman" pitchFamily="18" charset="0"/>
                <a:cs typeface="Times New Roman" pitchFamily="18" charset="0"/>
              </a:rPr>
              <a:t>mis</a:t>
            </a:r>
            <a:r>
              <a:rPr lang="en-US" sz="2800" dirty="0" smtClean="0">
                <a:latin typeface="Times New Roman" pitchFamily="18" charset="0"/>
                <a:cs typeface="Times New Roman" pitchFamily="18" charset="0"/>
              </a:rPr>
              <a:t>-predicted path are cancelled and </a:t>
            </a:r>
            <a:r>
              <a:rPr lang="en-US" sz="2800" b="1" i="1" dirty="0" smtClean="0">
                <a:latin typeface="Times New Roman" pitchFamily="18" charset="0"/>
                <a:cs typeface="Times New Roman" pitchFamily="18" charset="0"/>
              </a:rPr>
              <a:t>Pipeline flushing </a:t>
            </a:r>
            <a:r>
              <a:rPr lang="en-US" sz="2800" dirty="0" smtClean="0">
                <a:latin typeface="Times New Roman" pitchFamily="18" charset="0"/>
                <a:cs typeface="Times New Roman" pitchFamily="18" charset="0"/>
              </a:rPr>
              <a:t>occurs.. </a:t>
            </a:r>
          </a:p>
          <a:p>
            <a:pPr marL="457200" indent="-457200" algn="just">
              <a:buFont typeface="Wingdings" pitchFamily="2" charset="2"/>
              <a:buChar char="Ø"/>
            </a:pPr>
            <a:r>
              <a:rPr lang="en-US" sz="2800" dirty="0" smtClean="0">
                <a:latin typeface="Times New Roman" pitchFamily="18" charset="0"/>
                <a:cs typeface="Times New Roman" pitchFamily="18" charset="0"/>
              </a:rPr>
              <a:t>Because of its tentative nature, the execution of instructions before the correct path has been identified is termed speculative.</a:t>
            </a:r>
            <a:endParaRPr lang="en-US" sz="2800" dirty="0">
              <a:latin typeface="Times New Roman" pitchFamily="18" charset="0"/>
              <a:cs typeface="Times New Roman"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5363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Superscalar Processing:</a:t>
            </a:r>
            <a:endParaRPr lang="en-IN" b="1" dirty="0">
              <a:latin typeface="Times New Roman" pitchFamily="18" charset="0"/>
              <a:cs typeface="Times New Roman" pitchFamily="18" charset="0"/>
            </a:endParaRPr>
          </a:p>
        </p:txBody>
      </p:sp>
      <p:sp>
        <p:nvSpPr>
          <p:cNvPr id="6" name="Rectangle 5"/>
          <p:cNvSpPr/>
          <p:nvPr/>
        </p:nvSpPr>
        <p:spPr>
          <a:xfrm>
            <a:off x="152400" y="1406293"/>
            <a:ext cx="7976592" cy="513987"/>
          </a:xfrm>
          <a:prstGeom prst="rect">
            <a:avLst/>
          </a:prstGeom>
        </p:spPr>
        <p:style>
          <a:lnRef idx="0">
            <a:schemeClr val="accent2"/>
          </a:lnRef>
          <a:fillRef idx="3">
            <a:schemeClr val="accent2"/>
          </a:fillRef>
          <a:effectRef idx="3">
            <a:schemeClr val="accent2"/>
          </a:effectRef>
          <a:fontRef idx="minor">
            <a:schemeClr val="lt1"/>
          </a:fontRef>
        </p:style>
        <p:txBody>
          <a:bodyPr wrap="square" lIns="128016" tIns="64008" rIns="128016" bIns="64008">
            <a:spAutoFit/>
          </a:bodyPr>
          <a:lstStyle/>
          <a:p>
            <a:r>
              <a:rPr lang="en-IN" b="1" dirty="0" smtClean="0">
                <a:latin typeface="Times New Roman" pitchFamily="18" charset="0"/>
                <a:cs typeface="Times New Roman" pitchFamily="18" charset="0"/>
              </a:rPr>
              <a:t>Branch Prediction:: </a:t>
            </a:r>
            <a:r>
              <a:rPr lang="en-US" b="1" dirty="0" smtClean="0">
                <a:solidFill>
                  <a:srgbClr val="FFFF00"/>
                </a:solidFill>
                <a:latin typeface="Times New Roman" pitchFamily="18" charset="0"/>
                <a:cs typeface="Times New Roman" pitchFamily="18" charset="0"/>
              </a:rPr>
              <a:t>l-bit dynamic branch prediction</a:t>
            </a:r>
            <a:endParaRPr lang="en-IN" b="1" dirty="0">
              <a:solidFill>
                <a:srgbClr val="FFFF00"/>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1072207" y="2252440"/>
            <a:ext cx="11050621" cy="528446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128" y="2155170"/>
            <a:ext cx="12097344" cy="69865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The idea behind 1-bit branch prediction is to assign a control bit p to a branch instruction when it is first executed; the CPU then uses the value of </a:t>
            </a:r>
            <a:r>
              <a:rPr lang="en-US" sz="2800" b="1" dirty="0" smtClean="0">
                <a:latin typeface="Times New Roman" pitchFamily="18" charset="0"/>
                <a:cs typeface="Times New Roman" pitchFamily="18" charset="0"/>
              </a:rPr>
              <a:t>p </a:t>
            </a:r>
            <a:r>
              <a:rPr lang="en-US" sz="2800" dirty="0" smtClean="0">
                <a:latin typeface="Times New Roman" pitchFamily="18" charset="0"/>
                <a:cs typeface="Times New Roman" pitchFamily="18" charset="0"/>
              </a:rPr>
              <a:t>to predict I's branching behavior in the future. </a:t>
            </a:r>
          </a:p>
          <a:p>
            <a:pPr marL="457200" indent="-457200" algn="just">
              <a:buFont typeface="Wingdings" pitchFamily="2" charset="2"/>
              <a:buChar char="Ø"/>
            </a:pPr>
            <a:r>
              <a:rPr lang="en-US" sz="2800" dirty="0" smtClean="0">
                <a:latin typeface="Times New Roman" pitchFamily="18" charset="0"/>
                <a:cs typeface="Times New Roman" pitchFamily="18" charset="0"/>
              </a:rPr>
              <a:t>The prediction rule of this method is that I will branch to the same instruction as it did the last time it was executed.</a:t>
            </a:r>
          </a:p>
          <a:p>
            <a:pPr marL="457200" indent="-457200" algn="just">
              <a:buFont typeface="Wingdings" pitchFamily="2" charset="2"/>
              <a:buChar char="Ø"/>
            </a:pPr>
            <a:r>
              <a:rPr lang="en-US" sz="2800" dirty="0" smtClean="0">
                <a:latin typeface="Times New Roman" pitchFamily="18" charset="0"/>
                <a:cs typeface="Times New Roman" pitchFamily="18" charset="0"/>
              </a:rPr>
              <a:t>Thus when iterating through a loop controlled by I, once the loop execution path is entered, </a:t>
            </a:r>
            <a:r>
              <a:rPr lang="en-US" sz="2800" b="1" dirty="0" smtClean="0">
                <a:latin typeface="Times New Roman" pitchFamily="18" charset="0"/>
                <a:cs typeface="Times New Roman" pitchFamily="18" charset="0"/>
              </a:rPr>
              <a:t>p </a:t>
            </a:r>
            <a:r>
              <a:rPr lang="en-US" sz="2800" dirty="0" smtClean="0">
                <a:latin typeface="Times New Roman" pitchFamily="18" charset="0"/>
                <a:cs typeface="Times New Roman" pitchFamily="18" charset="0"/>
              </a:rPr>
              <a:t>predicts that the same loop path will be followed each time I is encountered.</a:t>
            </a:r>
          </a:p>
          <a:p>
            <a:pPr marL="457200" indent="-457200" algn="just">
              <a:buFont typeface="Wingdings" pitchFamily="2" charset="2"/>
              <a:buChar char="Ø"/>
            </a:pPr>
            <a:r>
              <a:rPr lang="en-US" sz="2800" dirty="0" smtClean="0">
                <a:latin typeface="Times New Roman" pitchFamily="18" charset="0"/>
                <a:cs typeface="Times New Roman" pitchFamily="18" charset="0"/>
              </a:rPr>
              <a:t>Of course, a </a:t>
            </a:r>
            <a:r>
              <a:rPr lang="en-US" sz="2800" dirty="0" err="1" smtClean="0">
                <a:latin typeface="Times New Roman" pitchFamily="18" charset="0"/>
                <a:cs typeface="Times New Roman" pitchFamily="18" charset="0"/>
              </a:rPr>
              <a:t>misprediction</a:t>
            </a:r>
            <a:r>
              <a:rPr lang="en-US" sz="2800" dirty="0" smtClean="0">
                <a:latin typeface="Times New Roman" pitchFamily="18" charset="0"/>
                <a:cs typeface="Times New Roman" pitchFamily="18" charset="0"/>
              </a:rPr>
              <a:t> eventually results when the loop is exited, but </a:t>
            </a:r>
            <a:r>
              <a:rPr lang="en-US" sz="2800" b="1" dirty="0" smtClean="0">
                <a:latin typeface="Times New Roman" pitchFamily="18" charset="0"/>
                <a:cs typeface="Times New Roman" pitchFamily="18" charset="0"/>
              </a:rPr>
              <a:t>p</a:t>
            </a:r>
            <a:r>
              <a:rPr lang="en-US" sz="2800" dirty="0" smtClean="0">
                <a:latin typeface="Times New Roman" pitchFamily="18" charset="0"/>
                <a:cs typeface="Times New Roman" pitchFamily="18" charset="0"/>
              </a:rPr>
              <a:t> can be expected to be right most of the time. </a:t>
            </a:r>
          </a:p>
          <a:p>
            <a:pPr marL="457200" indent="-457200" algn="just">
              <a:buFont typeface="Wingdings" pitchFamily="2" charset="2"/>
              <a:buChar char="Ø"/>
            </a:pPr>
            <a:r>
              <a:rPr lang="en-US" sz="2800" dirty="0" smtClean="0">
                <a:latin typeface="Times New Roman" pitchFamily="18" charset="0"/>
                <a:cs typeface="Times New Roman" pitchFamily="18" charset="0"/>
              </a:rPr>
              <a:t>The two states of </a:t>
            </a:r>
            <a:r>
              <a:rPr lang="en-US" sz="2800" b="1" dirty="0" smtClean="0">
                <a:latin typeface="Times New Roman" pitchFamily="18" charset="0"/>
                <a:cs typeface="Times New Roman" pitchFamily="18" charset="0"/>
              </a:rPr>
              <a:t>p</a:t>
            </a:r>
            <a:r>
              <a:rPr lang="en-US" sz="2800" dirty="0" smtClean="0">
                <a:latin typeface="Times New Roman" pitchFamily="18" charset="0"/>
                <a:cs typeface="Times New Roman" pitchFamily="18" charset="0"/>
              </a:rPr>
              <a:t> have the interpretation for : </a:t>
            </a:r>
            <a:r>
              <a:rPr lang="en-US" sz="2800" b="1" dirty="0" smtClean="0">
                <a:latin typeface="Times New Roman" pitchFamily="18" charset="0"/>
                <a:cs typeface="Times New Roman" pitchFamily="18" charset="0"/>
              </a:rPr>
              <a:t>p = 1 </a:t>
            </a:r>
            <a:r>
              <a:rPr lang="en-US" sz="2800" dirty="0" smtClean="0">
                <a:latin typeface="Times New Roman" pitchFamily="18" charset="0"/>
                <a:cs typeface="Times New Roman" pitchFamily="18" charset="0"/>
              </a:rPr>
              <a:t>predicts that next instruction will be I</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 that is, C will be 1; </a:t>
            </a:r>
            <a:r>
              <a:rPr lang="en-US" sz="2800" b="1" dirty="0" smtClean="0">
                <a:latin typeface="Times New Roman" pitchFamily="18" charset="0"/>
                <a:cs typeface="Times New Roman" pitchFamily="18" charset="0"/>
              </a:rPr>
              <a:t>p = 0 </a:t>
            </a:r>
            <a:r>
              <a:rPr lang="en-US" sz="2800" dirty="0" smtClean="0">
                <a:latin typeface="Times New Roman" pitchFamily="18" charset="0"/>
                <a:cs typeface="Times New Roman" pitchFamily="18" charset="0"/>
              </a:rPr>
              <a:t>predicts that next instruction will be I</a:t>
            </a:r>
            <a:r>
              <a:rPr lang="en-US" sz="2800" baseline="-25000"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 that is, C will be 0. </a:t>
            </a:r>
          </a:p>
          <a:p>
            <a:pPr marL="457200" indent="-457200" algn="just">
              <a:buFont typeface="Wingdings" pitchFamily="2" charset="2"/>
              <a:buChar char="Ø"/>
            </a:pPr>
            <a:r>
              <a:rPr lang="en-US" sz="2800" dirty="0" smtClean="0">
                <a:latin typeface="Times New Roman" pitchFamily="18" charset="0"/>
                <a:cs typeface="Times New Roman" pitchFamily="18" charset="0"/>
              </a:rPr>
              <a:t>The eventual outcome of each condition test determines </a:t>
            </a:r>
            <a:r>
              <a:rPr lang="en-US" sz="2800" dirty="0" err="1" smtClean="0">
                <a:latin typeface="Times New Roman" pitchFamily="18" charset="0"/>
                <a:cs typeface="Times New Roman" pitchFamily="18" charset="0"/>
              </a:rPr>
              <a:t>p's</a:t>
            </a:r>
            <a:r>
              <a:rPr lang="en-US" sz="2800" dirty="0" smtClean="0">
                <a:latin typeface="Times New Roman" pitchFamily="18" charset="0"/>
                <a:cs typeface="Times New Roman" pitchFamily="18" charset="0"/>
              </a:rPr>
              <a:t> next state: p remains unchanged if C's value agrees with the latest prediction made by p; otherwise, p is changed.</a:t>
            </a:r>
            <a:endParaRPr lang="en-US" sz="2800"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0" y="696144"/>
            <a:ext cx="35363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Superscalar Processing:</a:t>
            </a:r>
            <a:endParaRPr lang="en-IN" b="1" dirty="0">
              <a:latin typeface="Times New Roman" pitchFamily="18" charset="0"/>
              <a:cs typeface="Times New Roman" pitchFamily="18" charset="0"/>
            </a:endParaRPr>
          </a:p>
        </p:txBody>
      </p:sp>
      <p:sp>
        <p:nvSpPr>
          <p:cNvPr id="7" name="Rectangle 6"/>
          <p:cNvSpPr/>
          <p:nvPr/>
        </p:nvSpPr>
        <p:spPr>
          <a:xfrm>
            <a:off x="152400" y="1406293"/>
            <a:ext cx="7976592" cy="513987"/>
          </a:xfrm>
          <a:prstGeom prst="rect">
            <a:avLst/>
          </a:prstGeom>
        </p:spPr>
        <p:style>
          <a:lnRef idx="0">
            <a:schemeClr val="accent2"/>
          </a:lnRef>
          <a:fillRef idx="3">
            <a:schemeClr val="accent2"/>
          </a:fillRef>
          <a:effectRef idx="3">
            <a:schemeClr val="accent2"/>
          </a:effectRef>
          <a:fontRef idx="minor">
            <a:schemeClr val="lt1"/>
          </a:fontRef>
        </p:style>
        <p:txBody>
          <a:bodyPr wrap="square" lIns="128016" tIns="64008" rIns="128016" bIns="64008">
            <a:spAutoFit/>
          </a:bodyPr>
          <a:lstStyle/>
          <a:p>
            <a:r>
              <a:rPr lang="en-IN" b="1" dirty="0" smtClean="0">
                <a:latin typeface="Times New Roman" pitchFamily="18" charset="0"/>
                <a:cs typeface="Times New Roman" pitchFamily="18" charset="0"/>
              </a:rPr>
              <a:t>Branch Prediction:: </a:t>
            </a:r>
            <a:r>
              <a:rPr lang="en-US" b="1" dirty="0" smtClean="0">
                <a:solidFill>
                  <a:srgbClr val="FFFF00"/>
                </a:solidFill>
                <a:latin typeface="Times New Roman" pitchFamily="18" charset="0"/>
                <a:cs typeface="Times New Roman" pitchFamily="18" charset="0"/>
              </a:rPr>
              <a:t>l-bit dynamic branch prediction</a:t>
            </a:r>
            <a:endParaRPr lang="en-IN" b="1" dirty="0">
              <a:solidFill>
                <a:srgbClr val="FFFF00"/>
              </a:solidFill>
              <a:latin typeface="Times New Roman" pitchFamily="18" charset="0"/>
              <a:cs typeface="Times New Roman" pitchFamily="18"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120880" y="984176"/>
            <a:ext cx="5608712" cy="855618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For rapid access, we can place the branch history table in the CPU called </a:t>
            </a:r>
            <a:r>
              <a:rPr lang="en-US" b="1" dirty="0" smtClean="0">
                <a:latin typeface="Times New Roman" pitchFamily="18" charset="0"/>
                <a:cs typeface="Times New Roman" pitchFamily="18" charset="0"/>
              </a:rPr>
              <a:t>a branch target buffer (BTB)</a:t>
            </a:r>
            <a:r>
              <a:rPr lang="en-US" dirty="0" smtClean="0">
                <a:latin typeface="Times New Roman" pitchFamily="18" charset="0"/>
                <a:cs typeface="Times New Roman" pitchFamily="18" charset="0"/>
              </a:rPr>
              <a:t>.</a:t>
            </a:r>
          </a:p>
          <a:p>
            <a:pPr marL="457200" indent="-457200" algn="just">
              <a:buFont typeface="Wingdings" pitchFamily="2" charset="2"/>
              <a:buChar char="Ø"/>
            </a:pPr>
            <a:r>
              <a:rPr lang="en-US" dirty="0" smtClean="0">
                <a:latin typeface="Times New Roman" pitchFamily="18" charset="0"/>
                <a:cs typeface="Times New Roman" pitchFamily="18" charset="0"/>
              </a:rPr>
              <a:t>The BTB is used as follows: Instruction requests are sent simultaneously to the I-cache and the BTB. </a:t>
            </a:r>
          </a:p>
          <a:p>
            <a:pPr marL="457200" indent="-457200" algn="just">
              <a:buFont typeface="Wingdings" pitchFamily="2" charset="2"/>
              <a:buChar char="Ø"/>
            </a:pPr>
            <a:r>
              <a:rPr lang="en-US" dirty="0" smtClean="0">
                <a:latin typeface="Times New Roman" pitchFamily="18" charset="0"/>
                <a:cs typeface="Times New Roman" pitchFamily="18" charset="0"/>
              </a:rPr>
              <a:t>If a match is found in the BTB, the accompanying, predicted branch target address is read out. </a:t>
            </a:r>
          </a:p>
          <a:p>
            <a:pPr marL="457200" indent="-457200" algn="just">
              <a:buFont typeface="Wingdings" pitchFamily="2" charset="2"/>
              <a:buChar char="Ø"/>
            </a:pPr>
            <a:r>
              <a:rPr lang="en-US" dirty="0" smtClean="0">
                <a:latin typeface="Times New Roman" pitchFamily="18" charset="0"/>
                <a:cs typeface="Times New Roman" pitchFamily="18" charset="0"/>
              </a:rPr>
              <a:t>Execution proceeds along the instruction path defined by the branch target address, with all results considered speculative until the outcome of the branch condition test becomes available. </a:t>
            </a:r>
          </a:p>
          <a:p>
            <a:pPr marL="457200" indent="-457200" algn="just">
              <a:buFont typeface="Wingdings" pitchFamily="2" charset="2"/>
              <a:buChar char="Ø"/>
            </a:pPr>
            <a:r>
              <a:rPr lang="en-US" dirty="0" smtClean="0">
                <a:latin typeface="Times New Roman" pitchFamily="18" charset="0"/>
                <a:cs typeface="Times New Roman" pitchFamily="18" charset="0"/>
              </a:rPr>
              <a:t>When execution of the branch instruction is completed, its target address is updated in the BTB, which permits </a:t>
            </a:r>
            <a:r>
              <a:rPr lang="en-US" dirty="0" err="1" smtClean="0">
                <a:latin typeface="Times New Roman" pitchFamily="18" charset="0"/>
                <a:cs typeface="Times New Roman" pitchFamily="18" charset="0"/>
              </a:rPr>
              <a:t>mispredicted</a:t>
            </a:r>
            <a:r>
              <a:rPr lang="en-US" dirty="0" smtClean="0">
                <a:latin typeface="Times New Roman" pitchFamily="18" charset="0"/>
                <a:cs typeface="Times New Roman" pitchFamily="18" charset="0"/>
              </a:rPr>
              <a:t> targets to be replaced; the branch instruction's prediction statistics are also updated.</a:t>
            </a:r>
            <a:endParaRPr lang="en-US" dirty="0">
              <a:latin typeface="Times New Roman" pitchFamily="18" charset="0"/>
              <a:cs typeface="Times New Roman" pitchFamily="18" charset="0"/>
            </a:endParaRPr>
          </a:p>
        </p:txBody>
      </p:sp>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5363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Superscalar Processing:</a:t>
            </a:r>
            <a:endParaRPr lang="en-IN" b="1" dirty="0">
              <a:latin typeface="Times New Roman" pitchFamily="18" charset="0"/>
              <a:cs typeface="Times New Roman" pitchFamily="18" charset="0"/>
            </a:endParaRPr>
          </a:p>
        </p:txBody>
      </p:sp>
      <p:sp>
        <p:nvSpPr>
          <p:cNvPr id="6" name="Rectangle 5"/>
          <p:cNvSpPr/>
          <p:nvPr/>
        </p:nvSpPr>
        <p:spPr>
          <a:xfrm>
            <a:off x="152400" y="1406293"/>
            <a:ext cx="7472536" cy="513987"/>
          </a:xfrm>
          <a:prstGeom prst="rect">
            <a:avLst/>
          </a:prstGeom>
        </p:spPr>
        <p:style>
          <a:lnRef idx="0">
            <a:schemeClr val="accent2"/>
          </a:lnRef>
          <a:fillRef idx="3">
            <a:schemeClr val="accent2"/>
          </a:fillRef>
          <a:effectRef idx="3">
            <a:schemeClr val="accent2"/>
          </a:effectRef>
          <a:fontRef idx="minor">
            <a:schemeClr val="lt1"/>
          </a:fontRef>
        </p:style>
        <p:txBody>
          <a:bodyPr wrap="square" lIns="128016" tIns="64008" rIns="128016" bIns="64008">
            <a:spAutoFit/>
          </a:bodyPr>
          <a:lstStyle/>
          <a:p>
            <a:r>
              <a:rPr lang="en-IN" b="1" dirty="0" smtClean="0">
                <a:latin typeface="Times New Roman" pitchFamily="18" charset="0"/>
                <a:cs typeface="Times New Roman" pitchFamily="18" charset="0"/>
              </a:rPr>
              <a:t>Branch Prediction:: </a:t>
            </a:r>
            <a:r>
              <a:rPr lang="en-US" b="1" dirty="0" smtClean="0">
                <a:solidFill>
                  <a:srgbClr val="FFFF00"/>
                </a:solidFill>
                <a:latin typeface="Times New Roman" pitchFamily="18" charset="0"/>
                <a:cs typeface="Times New Roman" pitchFamily="18" charset="0"/>
              </a:rPr>
              <a:t>l-bit dynamic branch prediction</a:t>
            </a:r>
            <a:endParaRPr lang="en-IN" b="1" dirty="0">
              <a:solidFill>
                <a:srgbClr val="FFFF00"/>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64096" y="2064296"/>
            <a:ext cx="6912768" cy="566397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10" name="Rectangle 9"/>
          <p:cNvSpPr/>
          <p:nvPr/>
        </p:nvSpPr>
        <p:spPr>
          <a:xfrm>
            <a:off x="496144" y="1848272"/>
            <a:ext cx="11521280"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A special-purpose processor that computes the greatest common divisor </a:t>
            </a:r>
            <a:r>
              <a:rPr lang="en-US" sz="2800" dirty="0" err="1" smtClean="0">
                <a:latin typeface="Times New Roman" pitchFamily="18" charset="0"/>
                <a:cs typeface="Times New Roman" pitchFamily="18" charset="0"/>
              </a:rPr>
              <a:t>gcd</a:t>
            </a:r>
            <a:r>
              <a:rPr lang="en-US" sz="2800" dirty="0" smtClean="0">
                <a:latin typeface="Times New Roman" pitchFamily="18" charset="0"/>
                <a:cs typeface="Times New Roman" pitchFamily="18" charset="0"/>
              </a:rPr>
              <a:t>(X,Y) of two positive integers X and Y. </a:t>
            </a:r>
          </a:p>
          <a:p>
            <a:pPr marL="457200" indent="-457200" algn="just">
              <a:buFont typeface="Wingdings" pitchFamily="2" charset="2"/>
              <a:buChar char="Ø"/>
            </a:pPr>
            <a:r>
              <a:rPr lang="en-US" sz="2800" dirty="0" err="1" smtClean="0">
                <a:latin typeface="Times New Roman" pitchFamily="18" charset="0"/>
                <a:cs typeface="Times New Roman" pitchFamily="18" charset="0"/>
              </a:rPr>
              <a:t>gcd</a:t>
            </a:r>
            <a:r>
              <a:rPr lang="en-US" sz="2800" dirty="0" smtClean="0">
                <a:latin typeface="Times New Roman" pitchFamily="18" charset="0"/>
                <a:cs typeface="Times New Roman" pitchFamily="18" charset="0"/>
              </a:rPr>
              <a:t>(X,Y) is defined as the largest integer that divides exactly into both X and Y. </a:t>
            </a:r>
          </a:p>
          <a:p>
            <a:pPr marL="457200" indent="-457200" algn="just">
              <a:buFont typeface="Wingdings" pitchFamily="2" charset="2"/>
              <a:buChar char="Ø"/>
            </a:pPr>
            <a:r>
              <a:rPr lang="en-US" sz="2800" dirty="0" smtClean="0">
                <a:latin typeface="Times New Roman" pitchFamily="18" charset="0"/>
                <a:cs typeface="Times New Roman" pitchFamily="18" charset="0"/>
              </a:rPr>
              <a:t>For example, </a:t>
            </a:r>
            <a:r>
              <a:rPr lang="en-US" sz="2800" b="1" dirty="0" err="1" smtClean="0">
                <a:latin typeface="Times New Roman" pitchFamily="18" charset="0"/>
                <a:cs typeface="Times New Roman" pitchFamily="18" charset="0"/>
              </a:rPr>
              <a:t>gcd</a:t>
            </a:r>
            <a:r>
              <a:rPr lang="en-US" sz="2800" b="1" dirty="0" smtClean="0">
                <a:latin typeface="Times New Roman" pitchFamily="18" charset="0"/>
                <a:cs typeface="Times New Roman" pitchFamily="18" charset="0"/>
              </a:rPr>
              <a:t> (12, 18) = 6, and </a:t>
            </a:r>
            <a:r>
              <a:rPr lang="en-US" sz="2800" b="1" dirty="0" err="1" smtClean="0">
                <a:latin typeface="Times New Roman" pitchFamily="18" charset="0"/>
                <a:cs typeface="Times New Roman" pitchFamily="18" charset="0"/>
              </a:rPr>
              <a:t>gcd</a:t>
            </a:r>
            <a:r>
              <a:rPr lang="en-US" sz="2800" b="1" dirty="0" smtClean="0">
                <a:latin typeface="Times New Roman" pitchFamily="18" charset="0"/>
                <a:cs typeface="Times New Roman" pitchFamily="18" charset="0"/>
              </a:rPr>
              <a:t> (12, 17) = 1.</a:t>
            </a:r>
            <a:r>
              <a:rPr lang="en-US" sz="2800" dirty="0" smtClean="0">
                <a:latin typeface="Times New Roman" pitchFamily="18" charset="0"/>
                <a:cs typeface="Times New Roman" pitchFamily="18" charset="0"/>
              </a:rPr>
              <a:t> </a:t>
            </a:r>
          </a:p>
          <a:p>
            <a:pPr marL="457200" indent="-457200" algn="just">
              <a:buFont typeface="Wingdings" pitchFamily="2" charset="2"/>
              <a:buChar char="Ø"/>
            </a:pPr>
            <a:r>
              <a:rPr lang="en-US" sz="2800" dirty="0" smtClean="0">
                <a:latin typeface="Times New Roman" pitchFamily="18" charset="0"/>
                <a:cs typeface="Times New Roman" pitchFamily="18" charset="0"/>
              </a:rPr>
              <a:t>It is customary to assume that </a:t>
            </a:r>
            <a:r>
              <a:rPr lang="en-US" sz="2800" dirty="0" err="1" smtClean="0">
                <a:latin typeface="Times New Roman" pitchFamily="18" charset="0"/>
                <a:cs typeface="Times New Roman" pitchFamily="18" charset="0"/>
              </a:rPr>
              <a:t>gcd</a:t>
            </a:r>
            <a:r>
              <a:rPr lang="en-US" sz="2800" dirty="0" smtClean="0">
                <a:latin typeface="Times New Roman" pitchFamily="18" charset="0"/>
                <a:cs typeface="Times New Roman" pitchFamily="18" charset="0"/>
              </a:rPr>
              <a:t>(0,0) = 0.</a:t>
            </a:r>
            <a:endParaRPr lang="en-US" sz="2800" dirty="0">
              <a:latin typeface="Times New Roman" pitchFamily="18" charset="0"/>
              <a:cs typeface="Times New Roman" pitchFamily="18" charset="0"/>
            </a:endParaRPr>
          </a:p>
        </p:txBody>
      </p:sp>
      <p:sp>
        <p:nvSpPr>
          <p:cNvPr id="11" name="Rectangle 10"/>
          <p:cNvSpPr/>
          <p:nvPr/>
        </p:nvSpPr>
        <p:spPr>
          <a:xfrm>
            <a:off x="568152" y="4850249"/>
            <a:ext cx="11665296" cy="206210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Ø"/>
            </a:pPr>
            <a:r>
              <a:rPr lang="en-US" sz="3200" dirty="0" smtClean="0">
                <a:latin typeface="Times New Roman" pitchFamily="18" charset="0"/>
                <a:cs typeface="Times New Roman" pitchFamily="18" charset="0"/>
              </a:rPr>
              <a:t>The basic idea is to s</a:t>
            </a:r>
            <a:r>
              <a:rPr lang="en-US" sz="3200" b="1" dirty="0" smtClean="0">
                <a:latin typeface="Times New Roman" pitchFamily="18" charset="0"/>
                <a:cs typeface="Times New Roman" pitchFamily="18" charset="0"/>
              </a:rPr>
              <a:t>ubtract the smaller of the two numbers from the other repeatedly</a:t>
            </a:r>
            <a:r>
              <a:rPr lang="en-US" sz="3200" dirty="0" smtClean="0">
                <a:latin typeface="Times New Roman" pitchFamily="18" charset="0"/>
                <a:cs typeface="Times New Roman" pitchFamily="18" charset="0"/>
              </a:rPr>
              <a:t>—recall that division corresponds to repeated subtraction—until we obtain a number that divides the other.</a:t>
            </a:r>
            <a:endParaRPr lang="en-US" sz="3200" dirty="0">
              <a:latin typeface="Times New Roman" pitchFamily="18" charset="0"/>
              <a:cs typeface="Times New Roman" pitchFamily="18" charset="0"/>
            </a:endParaRPr>
          </a:p>
        </p:txBody>
      </p:sp>
    </p:spTree>
    <p:extLst>
      <p:ext uri="{BB962C8B-B14F-4D97-AF65-F5344CB8AC3E}">
        <p14:creationId xmlns="" xmlns:p14="http://schemas.microsoft.com/office/powerpoint/2010/main" val="116079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16624" y="1848272"/>
            <a:ext cx="1611339"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Algorithm</a:t>
            </a:r>
            <a:endParaRPr lang="en-US" b="1" dirty="0">
              <a:latin typeface="Times New Roman" pitchFamily="18" charset="0"/>
              <a:cs typeface="Times New Roman" pitchFamily="18" charset="0"/>
            </a:endParaRPr>
          </a:p>
        </p:txBody>
      </p:sp>
      <p:sp>
        <p:nvSpPr>
          <p:cNvPr id="8" name="Rectangle 7"/>
          <p:cNvSpPr/>
          <p:nvPr/>
        </p:nvSpPr>
        <p:spPr>
          <a:xfrm>
            <a:off x="496144" y="2771016"/>
            <a:ext cx="11521280"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514350" indent="-514350" algn="just">
              <a:buFont typeface="+mj-lt"/>
              <a:buAutoNum type="arabicPeriod"/>
            </a:pPr>
            <a:r>
              <a:rPr lang="en-US" sz="3600" dirty="0" smtClean="0">
                <a:latin typeface="Times New Roman" pitchFamily="18" charset="0"/>
                <a:cs typeface="Times New Roman" pitchFamily="18" charset="0"/>
              </a:rPr>
              <a:t>If X</a:t>
            </a:r>
            <a:r>
              <a:rPr lang="en-US" sz="3600" baseline="-25000" dirty="0" smtClean="0">
                <a:latin typeface="Times New Roman" pitchFamily="18" charset="0"/>
                <a:cs typeface="Times New Roman" pitchFamily="18" charset="0"/>
              </a:rPr>
              <a:t>R</a:t>
            </a:r>
            <a:r>
              <a:rPr lang="en-US" sz="3600" dirty="0" smtClean="0">
                <a:latin typeface="Times New Roman" pitchFamily="18" charset="0"/>
                <a:cs typeface="Times New Roman" pitchFamily="18" charset="0"/>
              </a:rPr>
              <a:t> &gt; 0; then,</a:t>
            </a:r>
          </a:p>
          <a:p>
            <a:pPr marL="1737360" lvl="2" indent="-457200" algn="just">
              <a:buFont typeface="Wingdings" pitchFamily="2" charset="2"/>
              <a:buChar char="Ø"/>
            </a:pPr>
            <a:r>
              <a:rPr lang="en-US" sz="3600" dirty="0" smtClean="0">
                <a:latin typeface="Times New Roman" pitchFamily="18" charset="0"/>
                <a:cs typeface="Times New Roman" pitchFamily="18" charset="0"/>
              </a:rPr>
              <a:t>if  X</a:t>
            </a:r>
            <a:r>
              <a:rPr lang="en-US" sz="3600" baseline="-25000" dirty="0" smtClean="0">
                <a:latin typeface="Times New Roman" pitchFamily="18" charset="0"/>
                <a:cs typeface="Times New Roman" pitchFamily="18" charset="0"/>
              </a:rPr>
              <a:t>R</a:t>
            </a:r>
            <a:r>
              <a:rPr lang="en-US" sz="3600" dirty="0" smtClean="0">
                <a:latin typeface="Times New Roman" pitchFamily="18" charset="0"/>
                <a:cs typeface="Times New Roman" pitchFamily="18" charset="0"/>
              </a:rPr>
              <a:t> &gt; Y</a:t>
            </a:r>
            <a:r>
              <a:rPr lang="en-US" sz="3600" baseline="-25000" dirty="0" smtClean="0">
                <a:latin typeface="Times New Roman" pitchFamily="18" charset="0"/>
                <a:cs typeface="Times New Roman" pitchFamily="18" charset="0"/>
              </a:rPr>
              <a:t>R</a:t>
            </a:r>
            <a:r>
              <a:rPr lang="en-US" sz="3600" dirty="0" smtClean="0">
                <a:latin typeface="Times New Roman" pitchFamily="18" charset="0"/>
                <a:cs typeface="Times New Roman" pitchFamily="18" charset="0"/>
              </a:rPr>
              <a:t> then do </a:t>
            </a:r>
            <a:r>
              <a:rPr lang="en-US" sz="3600" b="1" dirty="0" smtClean="0">
                <a:latin typeface="Times New Roman" pitchFamily="18" charset="0"/>
                <a:cs typeface="Times New Roman" pitchFamily="18" charset="0"/>
              </a:rPr>
              <a:t>Subtraction</a:t>
            </a:r>
            <a:r>
              <a:rPr lang="en-US" sz="360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X</a:t>
            </a:r>
            <a:r>
              <a:rPr lang="en-US" sz="3600" b="1" baseline="-25000" dirty="0" smtClean="0">
                <a:latin typeface="Times New Roman" pitchFamily="18" charset="0"/>
                <a:cs typeface="Times New Roman" pitchFamily="18" charset="0"/>
              </a:rPr>
              <a:t>R</a:t>
            </a:r>
            <a:r>
              <a:rPr lang="en-US" sz="3600" b="1" dirty="0" smtClean="0">
                <a:latin typeface="Times New Roman" pitchFamily="18" charset="0"/>
                <a:cs typeface="Times New Roman" pitchFamily="18" charset="0"/>
              </a:rPr>
              <a:t> = X</a:t>
            </a:r>
            <a:r>
              <a:rPr lang="en-US" sz="3600" b="1" baseline="-25000" dirty="0" smtClean="0">
                <a:latin typeface="Times New Roman" pitchFamily="18" charset="0"/>
                <a:cs typeface="Times New Roman" pitchFamily="18" charset="0"/>
              </a:rPr>
              <a:t>R</a:t>
            </a:r>
            <a:r>
              <a:rPr lang="en-US" sz="3600" b="1" dirty="0" smtClean="0">
                <a:latin typeface="Times New Roman" pitchFamily="18" charset="0"/>
                <a:cs typeface="Times New Roman" pitchFamily="18" charset="0"/>
              </a:rPr>
              <a:t> – Y</a:t>
            </a:r>
            <a:r>
              <a:rPr lang="en-US" sz="3600" b="1" baseline="-25000" dirty="0" smtClean="0">
                <a:latin typeface="Times New Roman" pitchFamily="18" charset="0"/>
                <a:cs typeface="Times New Roman" pitchFamily="18" charset="0"/>
              </a:rPr>
              <a:t>R</a:t>
            </a:r>
          </a:p>
          <a:p>
            <a:pPr marL="1737360" lvl="2" indent="-457200" algn="just">
              <a:buFont typeface="Wingdings" pitchFamily="2" charset="2"/>
              <a:buChar char="Ø"/>
            </a:pPr>
            <a:r>
              <a:rPr lang="en-US" sz="3600" dirty="0" smtClean="0">
                <a:latin typeface="Times New Roman" pitchFamily="18" charset="0"/>
                <a:cs typeface="Times New Roman" pitchFamily="18" charset="0"/>
              </a:rPr>
              <a:t>Else if X</a:t>
            </a:r>
            <a:r>
              <a:rPr lang="en-US" sz="3600" baseline="-25000" dirty="0" smtClean="0">
                <a:latin typeface="Times New Roman" pitchFamily="18" charset="0"/>
                <a:cs typeface="Times New Roman" pitchFamily="18" charset="0"/>
              </a:rPr>
              <a:t>R</a:t>
            </a:r>
            <a:r>
              <a:rPr lang="en-US" sz="3600" dirty="0" smtClean="0">
                <a:latin typeface="Times New Roman" pitchFamily="18" charset="0"/>
                <a:cs typeface="Times New Roman" pitchFamily="18" charset="0"/>
              </a:rPr>
              <a:t> ≤ Y</a:t>
            </a:r>
            <a:r>
              <a:rPr lang="en-US" sz="3600" baseline="-25000" dirty="0" smtClean="0">
                <a:latin typeface="Times New Roman" pitchFamily="18" charset="0"/>
                <a:cs typeface="Times New Roman" pitchFamily="18" charset="0"/>
              </a:rPr>
              <a:t>R</a:t>
            </a:r>
            <a:r>
              <a:rPr lang="en-US" sz="3600" dirty="0" smtClean="0">
                <a:latin typeface="Times New Roman" pitchFamily="18" charset="0"/>
                <a:cs typeface="Times New Roman" pitchFamily="18" charset="0"/>
              </a:rPr>
              <a:t> then do </a:t>
            </a:r>
            <a:r>
              <a:rPr lang="en-US" sz="3600" b="1" dirty="0" smtClean="0">
                <a:latin typeface="Times New Roman" pitchFamily="18" charset="0"/>
                <a:cs typeface="Times New Roman" pitchFamily="18" charset="0"/>
              </a:rPr>
              <a:t>Swap and Subtraction</a:t>
            </a:r>
            <a:r>
              <a:rPr lang="en-US" sz="3600" dirty="0" smtClean="0">
                <a:latin typeface="Times New Roman" pitchFamily="18" charset="0"/>
                <a:cs typeface="Times New Roman" pitchFamily="18" charset="0"/>
              </a:rPr>
              <a:t>: </a:t>
            </a:r>
          </a:p>
          <a:p>
            <a:pPr marL="1737360" lvl="2" indent="-457200" algn="just"/>
            <a:r>
              <a:rPr lang="en-US" sz="360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X</a:t>
            </a:r>
            <a:r>
              <a:rPr lang="en-US" sz="3600" b="1" baseline="-25000" dirty="0" smtClean="0">
                <a:latin typeface="Times New Roman" pitchFamily="18" charset="0"/>
                <a:cs typeface="Times New Roman" pitchFamily="18" charset="0"/>
              </a:rPr>
              <a:t>R</a:t>
            </a:r>
            <a:r>
              <a:rPr lang="en-US" sz="3600" b="1" dirty="0" smtClean="0">
                <a:latin typeface="Times New Roman" pitchFamily="18" charset="0"/>
                <a:cs typeface="Times New Roman" pitchFamily="18" charset="0"/>
              </a:rPr>
              <a:t> = Y</a:t>
            </a:r>
            <a:r>
              <a:rPr lang="en-US" sz="3600" b="1" baseline="-25000" dirty="0" smtClean="0">
                <a:latin typeface="Times New Roman" pitchFamily="18" charset="0"/>
                <a:cs typeface="Times New Roman" pitchFamily="18" charset="0"/>
              </a:rPr>
              <a:t>R</a:t>
            </a:r>
            <a:r>
              <a:rPr lang="en-US" sz="3600" b="1" dirty="0" smtClean="0">
                <a:latin typeface="Times New Roman" pitchFamily="18" charset="0"/>
                <a:cs typeface="Times New Roman" pitchFamily="18" charset="0"/>
              </a:rPr>
              <a:t> &amp; Y</a:t>
            </a:r>
            <a:r>
              <a:rPr lang="en-US" sz="3600" b="1" baseline="-25000" dirty="0" smtClean="0">
                <a:latin typeface="Times New Roman" pitchFamily="18" charset="0"/>
                <a:cs typeface="Times New Roman" pitchFamily="18" charset="0"/>
              </a:rPr>
              <a:t>R</a:t>
            </a:r>
            <a:r>
              <a:rPr lang="en-US" sz="3600" b="1" dirty="0" smtClean="0">
                <a:latin typeface="Times New Roman" pitchFamily="18" charset="0"/>
                <a:cs typeface="Times New Roman" pitchFamily="18" charset="0"/>
              </a:rPr>
              <a:t> = X</a:t>
            </a:r>
            <a:r>
              <a:rPr lang="en-US" sz="3600" b="1" baseline="-25000" dirty="0" smtClean="0">
                <a:latin typeface="Times New Roman" pitchFamily="18" charset="0"/>
                <a:cs typeface="Times New Roman" pitchFamily="18" charset="0"/>
              </a:rPr>
              <a:t>R</a:t>
            </a:r>
            <a:r>
              <a:rPr lang="en-US" sz="3600" b="1" dirty="0" smtClean="0">
                <a:latin typeface="Times New Roman" pitchFamily="18" charset="0"/>
                <a:cs typeface="Times New Roman" pitchFamily="18" charset="0"/>
              </a:rPr>
              <a:t>; X</a:t>
            </a:r>
            <a:r>
              <a:rPr lang="en-US" sz="3600" b="1" baseline="-25000" dirty="0" smtClean="0">
                <a:latin typeface="Times New Roman" pitchFamily="18" charset="0"/>
                <a:cs typeface="Times New Roman" pitchFamily="18" charset="0"/>
              </a:rPr>
              <a:t>R</a:t>
            </a:r>
            <a:r>
              <a:rPr lang="en-US" sz="3600" b="1" dirty="0" smtClean="0">
                <a:latin typeface="Times New Roman" pitchFamily="18" charset="0"/>
                <a:cs typeface="Times New Roman" pitchFamily="18" charset="0"/>
              </a:rPr>
              <a:t> = X</a:t>
            </a:r>
            <a:r>
              <a:rPr lang="en-US" sz="3600" b="1" baseline="-25000" dirty="0" smtClean="0">
                <a:latin typeface="Times New Roman" pitchFamily="18" charset="0"/>
                <a:cs typeface="Times New Roman" pitchFamily="18" charset="0"/>
              </a:rPr>
              <a:t>R</a:t>
            </a:r>
            <a:r>
              <a:rPr lang="en-US" sz="3600" b="1" dirty="0" smtClean="0">
                <a:latin typeface="Times New Roman" pitchFamily="18" charset="0"/>
                <a:cs typeface="Times New Roman" pitchFamily="18" charset="0"/>
              </a:rPr>
              <a:t> – Y</a:t>
            </a:r>
            <a:r>
              <a:rPr lang="en-US" sz="3600" b="1" baseline="-25000" dirty="0" smtClean="0">
                <a:latin typeface="Times New Roman" pitchFamily="18" charset="0"/>
                <a:cs typeface="Times New Roman" pitchFamily="18" charset="0"/>
              </a:rPr>
              <a:t>R</a:t>
            </a:r>
          </a:p>
          <a:p>
            <a:pPr marL="514350" indent="-514350" algn="just">
              <a:buFont typeface="+mj-lt"/>
              <a:buAutoNum type="arabicPeriod" startAt="2"/>
            </a:pPr>
            <a:endParaRPr lang="en-US" sz="3600" dirty="0" smtClean="0">
              <a:latin typeface="Times New Roman" pitchFamily="18" charset="0"/>
              <a:cs typeface="Times New Roman" pitchFamily="18" charset="0"/>
            </a:endParaRPr>
          </a:p>
          <a:p>
            <a:pPr marL="514350" indent="-514350" algn="just">
              <a:buFont typeface="+mj-lt"/>
              <a:buAutoNum type="arabicPeriod" startAt="2"/>
            </a:pPr>
            <a:r>
              <a:rPr lang="en-US" sz="3600" dirty="0" smtClean="0">
                <a:latin typeface="Times New Roman" pitchFamily="18" charset="0"/>
                <a:cs typeface="Times New Roman" pitchFamily="18" charset="0"/>
              </a:rPr>
              <a:t>Else X</a:t>
            </a:r>
            <a:r>
              <a:rPr lang="en-US" sz="3600" baseline="-25000" dirty="0" smtClean="0">
                <a:latin typeface="Times New Roman" pitchFamily="18" charset="0"/>
                <a:cs typeface="Times New Roman" pitchFamily="18" charset="0"/>
              </a:rPr>
              <a:t>R</a:t>
            </a:r>
            <a:r>
              <a:rPr lang="en-US" sz="3600" dirty="0" smtClean="0">
                <a:latin typeface="Times New Roman" pitchFamily="18" charset="0"/>
                <a:cs typeface="Times New Roman" pitchFamily="18" charset="0"/>
              </a:rPr>
              <a:t> &lt; 0; then Z = Y</a:t>
            </a:r>
            <a:r>
              <a:rPr lang="en-US" sz="3600" baseline="-25000" dirty="0" smtClean="0">
                <a:latin typeface="Times New Roman" pitchFamily="18" charset="0"/>
                <a:cs typeface="Times New Roman" pitchFamily="18" charset="0"/>
              </a:rPr>
              <a:t>R</a:t>
            </a:r>
            <a:r>
              <a:rPr lang="en-US" sz="3600" dirty="0" smtClean="0">
                <a:latin typeface="Times New Roman" pitchFamily="18" charset="0"/>
                <a:cs typeface="Times New Roman" pitchFamily="18" charset="0"/>
              </a:rPr>
              <a:t>; End</a:t>
            </a:r>
            <a:endParaRPr lang="en-US" sz="3600" dirty="0">
              <a:latin typeface="Times New Roman" pitchFamily="18" charset="0"/>
              <a:cs typeface="Times New Roman" pitchFamily="18" charset="0"/>
            </a:endParaRPr>
          </a:p>
        </p:txBody>
      </p:sp>
    </p:spTree>
    <p:extLst>
      <p:ext uri="{BB962C8B-B14F-4D97-AF65-F5344CB8AC3E}">
        <p14:creationId xmlns="" xmlns:p14="http://schemas.microsoft.com/office/powerpoint/2010/main" val="4107858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360240" y="2496344"/>
            <a:ext cx="9865096" cy="447723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8" name="Rectangle 7"/>
          <p:cNvSpPr/>
          <p:nvPr/>
        </p:nvSpPr>
        <p:spPr>
          <a:xfrm>
            <a:off x="4384576" y="1848272"/>
            <a:ext cx="3716980"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Example: X=20 and Y=12</a:t>
            </a:r>
            <a:endParaRPr lang="en-US" b="1" dirty="0">
              <a:latin typeface="Times New Roman" pitchFamily="18" charset="0"/>
              <a:cs typeface="Times New Roman" pitchFamily="18" charset="0"/>
            </a:endParaRPr>
          </a:p>
        </p:txBody>
      </p:sp>
    </p:spTree>
    <p:extLst>
      <p:ext uri="{BB962C8B-B14F-4D97-AF65-F5344CB8AC3E}">
        <p14:creationId xmlns="" xmlns:p14="http://schemas.microsoft.com/office/powerpoint/2010/main" val="3402811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2872408" y="1685884"/>
            <a:ext cx="7704856" cy="779523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64096" y="1848272"/>
            <a:ext cx="2143151" cy="86177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Hardware </a:t>
            </a:r>
          </a:p>
          <a:p>
            <a:r>
              <a:rPr lang="en-US" b="1" dirty="0" smtClean="0">
                <a:latin typeface="Times New Roman" pitchFamily="18" charset="0"/>
                <a:cs typeface="Times New Roman" pitchFamily="18" charset="0"/>
              </a:rPr>
              <a:t>   Architecture</a:t>
            </a:r>
            <a:endParaRPr lang="en-US" b="1" dirty="0">
              <a:latin typeface="Times New Roman" pitchFamily="18" charset="0"/>
              <a:cs typeface="Times New Roman" pitchFamily="18" charset="0"/>
            </a:endParaRPr>
          </a:p>
        </p:txBody>
      </p:sp>
    </p:spTree>
    <p:extLst>
      <p:ext uri="{BB962C8B-B14F-4D97-AF65-F5344CB8AC3E}">
        <p14:creationId xmlns="" xmlns:p14="http://schemas.microsoft.com/office/powerpoint/2010/main" val="4262539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64096" y="1848272"/>
            <a:ext cx="453175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State Table for the Control Unit</a:t>
            </a:r>
            <a:endParaRPr lang="en-US" b="1"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496144" y="3072408"/>
            <a:ext cx="11847623" cy="385797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1820066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64096" y="1848272"/>
            <a:ext cx="5062604"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Implementation – Classical Method</a:t>
            </a:r>
            <a:endParaRPr lang="en-US" b="1" dirty="0">
              <a:latin typeface="Times New Roman" pitchFamily="18" charset="0"/>
              <a:cs typeface="Times New Roman" pitchFamily="18" charset="0"/>
            </a:endParaRPr>
          </a:p>
        </p:txBody>
      </p:sp>
      <p:sp>
        <p:nvSpPr>
          <p:cNvPr id="7" name="Rectangle 6"/>
          <p:cNvSpPr/>
          <p:nvPr/>
        </p:nvSpPr>
        <p:spPr>
          <a:xfrm>
            <a:off x="424136" y="2638470"/>
            <a:ext cx="12025336"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sz="3200" dirty="0" smtClean="0">
                <a:latin typeface="Times New Roman" pitchFamily="18" charset="0"/>
                <a:cs typeface="Times New Roman" pitchFamily="18" charset="0"/>
              </a:rPr>
              <a:t>Construct a </a:t>
            </a:r>
            <a:r>
              <a:rPr lang="en-US" sz="3200" b="1" dirty="0" smtClean="0">
                <a:latin typeface="Times New Roman" pitchFamily="18" charset="0"/>
                <a:cs typeface="Times New Roman" pitchFamily="18" charset="0"/>
              </a:rPr>
              <a:t>P-row state table </a:t>
            </a:r>
            <a:r>
              <a:rPr lang="en-US" sz="3200" dirty="0" smtClean="0">
                <a:latin typeface="Times New Roman" pitchFamily="18" charset="0"/>
                <a:cs typeface="Times New Roman" pitchFamily="18" charset="0"/>
              </a:rPr>
              <a:t>that defines the desired input-output behavior.</a:t>
            </a:r>
          </a:p>
          <a:p>
            <a:pPr marL="457200" indent="-457200" algn="just">
              <a:buFont typeface="+mj-lt"/>
              <a:buAutoNum type="arabicPeriod"/>
            </a:pPr>
            <a:r>
              <a:rPr lang="en-US" sz="3200" dirty="0" smtClean="0">
                <a:latin typeface="Times New Roman" pitchFamily="18" charset="0"/>
                <a:cs typeface="Times New Roman" pitchFamily="18" charset="0"/>
              </a:rPr>
              <a:t>Select the </a:t>
            </a:r>
            <a:r>
              <a:rPr lang="en-US" sz="3200" b="1" dirty="0" smtClean="0">
                <a:latin typeface="Times New Roman" pitchFamily="18" charset="0"/>
                <a:cs typeface="Times New Roman" pitchFamily="18" charset="0"/>
              </a:rPr>
              <a:t>minimum number p of D-type flip-flops </a:t>
            </a:r>
            <a:r>
              <a:rPr lang="en-US" sz="3200" dirty="0" smtClean="0">
                <a:latin typeface="Times New Roman" pitchFamily="18" charset="0"/>
                <a:cs typeface="Times New Roman" pitchFamily="18" charset="0"/>
              </a:rPr>
              <a:t>and assign a p-bit binary code to each state.</a:t>
            </a:r>
          </a:p>
          <a:p>
            <a:pPr marL="457200" indent="-457200" algn="just">
              <a:buFont typeface="+mj-lt"/>
              <a:buAutoNum type="arabicPeriod"/>
            </a:pPr>
            <a:r>
              <a:rPr lang="en-US" sz="3200" dirty="0" smtClean="0">
                <a:latin typeface="Times New Roman" pitchFamily="18" charset="0"/>
                <a:cs typeface="Times New Roman" pitchFamily="18" charset="0"/>
              </a:rPr>
              <a:t>Design a combinational circuit C that generates the </a:t>
            </a:r>
            <a:r>
              <a:rPr lang="en-US" sz="3200" b="1" dirty="0" smtClean="0">
                <a:latin typeface="Times New Roman" pitchFamily="18" charset="0"/>
                <a:cs typeface="Times New Roman" pitchFamily="18" charset="0"/>
              </a:rPr>
              <a:t>primary output signals {</a:t>
            </a:r>
            <a:r>
              <a:rPr lang="en-US" sz="3200" b="1" dirty="0" err="1" smtClean="0">
                <a:latin typeface="Times New Roman" pitchFamily="18" charset="0"/>
                <a:cs typeface="Times New Roman" pitchFamily="18" charset="0"/>
              </a:rPr>
              <a:t>z</a:t>
            </a:r>
            <a:r>
              <a:rPr lang="en-US" sz="3200" b="1" baseline="-25000" dirty="0" err="1" smtClean="0">
                <a:latin typeface="Times New Roman" pitchFamily="18" charset="0"/>
                <a:cs typeface="Times New Roman" pitchFamily="18" charset="0"/>
              </a:rPr>
              <a:t>i</a:t>
            </a:r>
            <a:r>
              <a:rPr lang="en-US" sz="3200" b="1" dirty="0" smtClean="0">
                <a:latin typeface="Times New Roman" pitchFamily="18" charset="0"/>
                <a:cs typeface="Times New Roman" pitchFamily="18" charset="0"/>
              </a:rPr>
              <a:t>} and the secondary outputs {D</a:t>
            </a:r>
            <a:r>
              <a:rPr lang="en-US" sz="3200" b="1" baseline="-25000" dirty="0" smtClean="0">
                <a:latin typeface="Times New Roman" pitchFamily="18" charset="0"/>
                <a:cs typeface="Times New Roman" pitchFamily="18" charset="0"/>
              </a:rPr>
              <a:t>i</a:t>
            </a:r>
            <a:r>
              <a:rPr lang="en-US" sz="3200" b="1"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that must be applied to the flip-flops.</a:t>
            </a:r>
            <a:endParaRPr lang="en-US" sz="3200" dirty="0">
              <a:latin typeface="Times New Roman" pitchFamily="18" charset="0"/>
              <a:cs typeface="Times New Roman" pitchFamily="18" charset="0"/>
            </a:endParaRPr>
          </a:p>
        </p:txBody>
      </p:sp>
      <p:sp>
        <p:nvSpPr>
          <p:cNvPr id="8" name="Rectangle 7"/>
          <p:cNvSpPr/>
          <p:nvPr/>
        </p:nvSpPr>
        <p:spPr>
          <a:xfrm>
            <a:off x="784176" y="6515432"/>
            <a:ext cx="11161240" cy="26776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v"/>
            </a:pPr>
            <a:r>
              <a:rPr lang="en-US" sz="2800" dirty="0" smtClean="0">
                <a:latin typeface="Times New Roman" pitchFamily="18" charset="0"/>
                <a:cs typeface="Times New Roman" pitchFamily="18" charset="0"/>
              </a:rPr>
              <a:t>Since there are </a:t>
            </a:r>
            <a:r>
              <a:rPr lang="en-US" sz="2800" b="1" dirty="0" smtClean="0">
                <a:latin typeface="Times New Roman" pitchFamily="18" charset="0"/>
                <a:cs typeface="Times New Roman" pitchFamily="18" charset="0"/>
              </a:rPr>
              <a:t>four states, we require two flip-flops, </a:t>
            </a:r>
            <a:r>
              <a:rPr lang="en-US" sz="2800" dirty="0" smtClean="0">
                <a:latin typeface="Times New Roman" pitchFamily="18" charset="0"/>
                <a:cs typeface="Times New Roman" pitchFamily="18" charset="0"/>
              </a:rPr>
              <a:t>whose outputs D</a:t>
            </a:r>
            <a:r>
              <a:rPr lang="en-US" sz="2800" baseline="-25000" dirty="0" smtClean="0">
                <a:latin typeface="Times New Roman" pitchFamily="18" charset="0"/>
                <a:cs typeface="Times New Roman" pitchFamily="18" charset="0"/>
              </a:rPr>
              <a:t>0</a:t>
            </a:r>
            <a:r>
              <a:rPr lang="en-US" sz="2800" dirty="0" smtClean="0">
                <a:latin typeface="Times New Roman" pitchFamily="18" charset="0"/>
                <a:cs typeface="Times New Roman" pitchFamily="18" charset="0"/>
              </a:rPr>
              <a:t>D</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 = y</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y</a:t>
            </a:r>
            <a:r>
              <a:rPr lang="en-US" sz="2800" baseline="-25000" dirty="0" smtClean="0">
                <a:latin typeface="Times New Roman" pitchFamily="18" charset="0"/>
                <a:cs typeface="Times New Roman" pitchFamily="18" charset="0"/>
              </a:rPr>
              <a:t>0</a:t>
            </a:r>
            <a:r>
              <a:rPr lang="en-US" sz="2800" dirty="0" smtClean="0">
                <a:latin typeface="Times New Roman" pitchFamily="18" charset="0"/>
                <a:cs typeface="Times New Roman" pitchFamily="18" charset="0"/>
              </a:rPr>
              <a:t> define CU's internal states.</a:t>
            </a:r>
          </a:p>
          <a:p>
            <a:pPr marL="457200" indent="-457200" algn="ctr"/>
            <a:r>
              <a:rPr lang="en-US" sz="2800" b="1" dirty="0" smtClean="0">
                <a:latin typeface="Times New Roman" pitchFamily="18" charset="0"/>
                <a:cs typeface="Times New Roman" pitchFamily="18" charset="0"/>
              </a:rPr>
              <a:t>S</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 = 00</a:t>
            </a:r>
          </a:p>
          <a:p>
            <a:pPr marL="457200" indent="-457200" algn="ctr"/>
            <a:r>
              <a:rPr lang="en-US" sz="2800" b="1" dirty="0" smtClean="0">
                <a:latin typeface="Times New Roman" pitchFamily="18" charset="0"/>
                <a:cs typeface="Times New Roman" pitchFamily="18" charset="0"/>
              </a:rPr>
              <a:t>S</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 01</a:t>
            </a:r>
          </a:p>
          <a:p>
            <a:pPr marL="457200" indent="-457200" algn="ctr"/>
            <a:r>
              <a:rPr lang="en-US" sz="2800" b="1" dirty="0" smtClean="0">
                <a:latin typeface="Times New Roman" pitchFamily="18" charset="0"/>
                <a:cs typeface="Times New Roman" pitchFamily="18" charset="0"/>
              </a:rPr>
              <a:t>S</a:t>
            </a:r>
            <a:r>
              <a:rPr lang="en-US" sz="2800" b="1" baseline="-25000" dirty="0" smtClean="0">
                <a:latin typeface="Times New Roman" pitchFamily="18" charset="0"/>
                <a:cs typeface="Times New Roman" pitchFamily="18" charset="0"/>
              </a:rPr>
              <a:t>2</a:t>
            </a:r>
            <a:r>
              <a:rPr lang="en-US" sz="2800" b="1" dirty="0" smtClean="0">
                <a:latin typeface="Times New Roman" pitchFamily="18" charset="0"/>
                <a:cs typeface="Times New Roman" pitchFamily="18" charset="0"/>
              </a:rPr>
              <a:t> = 10</a:t>
            </a:r>
          </a:p>
          <a:p>
            <a:pPr marL="457200" indent="-457200" algn="ctr"/>
            <a:r>
              <a:rPr lang="en-US" sz="2800" b="1" dirty="0" smtClean="0">
                <a:latin typeface="Times New Roman" pitchFamily="18" charset="0"/>
                <a:cs typeface="Times New Roman" pitchFamily="18" charset="0"/>
              </a:rPr>
              <a:t>S</a:t>
            </a:r>
            <a:r>
              <a:rPr lang="en-US" sz="2800" b="1" baseline="-25000" dirty="0" smtClean="0">
                <a:latin typeface="Times New Roman" pitchFamily="18" charset="0"/>
                <a:cs typeface="Times New Roman" pitchFamily="18" charset="0"/>
              </a:rPr>
              <a:t>3</a:t>
            </a:r>
            <a:r>
              <a:rPr lang="en-US" sz="2800" b="1" dirty="0" smtClean="0">
                <a:latin typeface="Times New Roman" pitchFamily="18" charset="0"/>
                <a:cs typeface="Times New Roman" pitchFamily="18" charset="0"/>
              </a:rPr>
              <a:t> = 11</a:t>
            </a:r>
          </a:p>
        </p:txBody>
      </p:sp>
    </p:spTree>
    <p:extLst>
      <p:ext uri="{BB962C8B-B14F-4D97-AF65-F5344CB8AC3E}">
        <p14:creationId xmlns="" xmlns:p14="http://schemas.microsoft.com/office/powerpoint/2010/main" val="279662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64096" y="1848272"/>
            <a:ext cx="7621061"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Implementation – Classical Method – Excitation Table</a:t>
            </a:r>
            <a:endParaRPr lang="en-US" b="1"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2090738" y="2582738"/>
            <a:ext cx="8620125" cy="661035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1588764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2008312" y="2496344"/>
            <a:ext cx="8903514" cy="504229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64096" y="1848272"/>
            <a:ext cx="915571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Implementation – Classical Method – Boolean  Output Expression</a:t>
            </a:r>
            <a:endParaRPr lang="en-US" b="1" dirty="0">
              <a:latin typeface="Times New Roman" pitchFamily="18" charset="0"/>
              <a:cs typeface="Times New Roman" pitchFamily="18" charset="0"/>
            </a:endParaRPr>
          </a:p>
        </p:txBody>
      </p:sp>
    </p:spTree>
    <p:extLst>
      <p:ext uri="{BB962C8B-B14F-4D97-AF65-F5344CB8AC3E}">
        <p14:creationId xmlns="" xmlns:p14="http://schemas.microsoft.com/office/powerpoint/2010/main" val="353684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8" name="Rectangle 7"/>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9" name="Rectangle 8"/>
          <p:cNvSpPr/>
          <p:nvPr/>
        </p:nvSpPr>
        <p:spPr>
          <a:xfrm>
            <a:off x="64096" y="1848272"/>
            <a:ext cx="765049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Implementation – Classical Method – Circuit Diagram</a:t>
            </a:r>
            <a:endParaRPr lang="en-US" b="1"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1288232" y="2534296"/>
            <a:ext cx="10513168" cy="6499624"/>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99927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5260" y="62474"/>
            <a:ext cx="5402633"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smtClean="0">
                <a:solidFill>
                  <a:srgbClr val="FFFF00"/>
                </a:solidFill>
                <a:latin typeface="Times New Roman" pitchFamily="18" charset="0"/>
                <a:cs typeface="Times New Roman" pitchFamily="18" charset="0"/>
              </a:rPr>
              <a:t>UNIT III - </a:t>
            </a:r>
            <a:r>
              <a:rPr lang="en-IN" sz="2800" b="1" dirty="0">
                <a:solidFill>
                  <a:srgbClr val="FFFF00"/>
                </a:solidFill>
                <a:latin typeface="Times New Roman" pitchFamily="18" charset="0"/>
                <a:cs typeface="Times New Roman" pitchFamily="18" charset="0"/>
              </a:rPr>
              <a:t>CONTROL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568152" y="1776264"/>
            <a:ext cx="11809311" cy="7331238"/>
          </a:xfrm>
          <a:prstGeom prst="rect">
            <a:avLst/>
          </a:prstGeom>
        </p:spPr>
        <p:style>
          <a:lnRef idx="1">
            <a:schemeClr val="accent6"/>
          </a:lnRef>
          <a:fillRef idx="2">
            <a:schemeClr val="accent6"/>
          </a:fillRef>
          <a:effectRef idx="1">
            <a:schemeClr val="accent6"/>
          </a:effectRef>
          <a:fontRef idx="minor">
            <a:schemeClr val="dk1"/>
          </a:fontRef>
        </p:style>
        <p:txBody>
          <a:bodyPr wrap="square" lIns="128016" tIns="64008" rIns="128016" bIns="64008">
            <a:spAutoFit/>
          </a:bodyPr>
          <a:lstStyle/>
          <a:p>
            <a:pPr marL="400050" indent="-400050">
              <a:buFont typeface="Wingdings" pitchFamily="2" charset="2"/>
              <a:buChar char="v"/>
            </a:pPr>
            <a:r>
              <a:rPr lang="en-IN" sz="3900" b="1" dirty="0">
                <a:solidFill>
                  <a:schemeClr val="accent6">
                    <a:lumMod val="75000"/>
                  </a:schemeClr>
                </a:solidFill>
                <a:latin typeface="Times New Roman" pitchFamily="18" charset="0"/>
                <a:cs typeface="Times New Roman" pitchFamily="18" charset="0"/>
              </a:rPr>
              <a:t>Hardwired Control </a:t>
            </a:r>
            <a:endParaRPr lang="en-IN" sz="3900" b="1" dirty="0" smtClean="0">
              <a:solidFill>
                <a:schemeClr val="accent6">
                  <a:lumMod val="75000"/>
                </a:schemeClr>
              </a:solidFill>
              <a:latin typeface="Times New Roman" pitchFamily="18" charset="0"/>
              <a:cs typeface="Times New Roman" pitchFamily="18" charset="0"/>
            </a:endParaRPr>
          </a:p>
          <a:p>
            <a:pPr marL="1680210" lvl="2" indent="-400050">
              <a:buFont typeface="Wingdings" pitchFamily="2" charset="2"/>
              <a:buChar char="v"/>
            </a:pPr>
            <a:r>
              <a:rPr lang="en-IN" sz="3900" b="1" dirty="0" smtClean="0">
                <a:solidFill>
                  <a:schemeClr val="accent6">
                    <a:lumMod val="75000"/>
                  </a:schemeClr>
                </a:solidFill>
                <a:latin typeface="Times New Roman" pitchFamily="18" charset="0"/>
                <a:cs typeface="Times New Roman" pitchFamily="18" charset="0"/>
              </a:rPr>
              <a:t>Classical Method</a:t>
            </a:r>
          </a:p>
          <a:p>
            <a:pPr marL="1680210" lvl="2" indent="-400050">
              <a:buFont typeface="Wingdings" pitchFamily="2" charset="2"/>
              <a:buChar char="v"/>
            </a:pPr>
            <a:r>
              <a:rPr lang="en-IN" sz="3900" b="1" dirty="0" smtClean="0">
                <a:solidFill>
                  <a:schemeClr val="accent6">
                    <a:lumMod val="75000"/>
                  </a:schemeClr>
                </a:solidFill>
                <a:latin typeface="Times New Roman" pitchFamily="18" charset="0"/>
                <a:cs typeface="Times New Roman" pitchFamily="18" charset="0"/>
              </a:rPr>
              <a:t>One–hot </a:t>
            </a:r>
            <a:r>
              <a:rPr lang="en-IN" sz="3900" b="1" dirty="0">
                <a:solidFill>
                  <a:schemeClr val="accent6">
                    <a:lumMod val="75000"/>
                  </a:schemeClr>
                </a:solidFill>
                <a:latin typeface="Times New Roman" pitchFamily="18" charset="0"/>
                <a:cs typeface="Times New Roman" pitchFamily="18" charset="0"/>
              </a:rPr>
              <a:t>method </a:t>
            </a:r>
            <a:endParaRPr lang="en-IN" sz="3900" b="1" dirty="0" smtClean="0">
              <a:solidFill>
                <a:schemeClr val="accent6">
                  <a:lumMod val="75000"/>
                </a:schemeClr>
              </a:solidFill>
              <a:latin typeface="Times New Roman" pitchFamily="18" charset="0"/>
              <a:cs typeface="Times New Roman" pitchFamily="18" charset="0"/>
            </a:endParaRPr>
          </a:p>
          <a:p>
            <a:pPr marL="400050" indent="-400050">
              <a:buFont typeface="Wingdings" pitchFamily="2" charset="2"/>
              <a:buChar char="v"/>
            </a:pPr>
            <a:r>
              <a:rPr lang="en-IN" sz="3900" b="1" dirty="0" err="1" smtClean="0">
                <a:solidFill>
                  <a:schemeClr val="accent6">
                    <a:lumMod val="75000"/>
                  </a:schemeClr>
                </a:solidFill>
                <a:latin typeface="Times New Roman" pitchFamily="18" charset="0"/>
                <a:cs typeface="Times New Roman" pitchFamily="18" charset="0"/>
              </a:rPr>
              <a:t>Microprogrammed</a:t>
            </a:r>
            <a:r>
              <a:rPr lang="en-IN" sz="3900" b="1" dirty="0" smtClean="0">
                <a:solidFill>
                  <a:schemeClr val="accent6">
                    <a:lumMod val="75000"/>
                  </a:schemeClr>
                </a:solidFill>
                <a:latin typeface="Times New Roman" pitchFamily="18" charset="0"/>
                <a:cs typeface="Times New Roman" pitchFamily="18" charset="0"/>
              </a:rPr>
              <a:t> </a:t>
            </a:r>
            <a:r>
              <a:rPr lang="en-IN" sz="3900" b="1" dirty="0">
                <a:solidFill>
                  <a:schemeClr val="accent6">
                    <a:lumMod val="75000"/>
                  </a:schemeClr>
                </a:solidFill>
                <a:latin typeface="Times New Roman" pitchFamily="18" charset="0"/>
                <a:cs typeface="Times New Roman" pitchFamily="18" charset="0"/>
              </a:rPr>
              <a:t>Control </a:t>
            </a:r>
            <a:endParaRPr lang="en-IN" sz="3900" b="1" dirty="0" smtClean="0">
              <a:solidFill>
                <a:schemeClr val="accent6">
                  <a:lumMod val="75000"/>
                </a:schemeClr>
              </a:solidFill>
              <a:latin typeface="Times New Roman" pitchFamily="18" charset="0"/>
              <a:cs typeface="Times New Roman" pitchFamily="18" charset="0"/>
            </a:endParaRPr>
          </a:p>
          <a:p>
            <a:pPr marL="400050" indent="-400050">
              <a:buFont typeface="Wingdings" pitchFamily="2" charset="2"/>
              <a:buChar char="v"/>
            </a:pPr>
            <a:r>
              <a:rPr lang="en-IN" sz="3900" b="1" dirty="0" smtClean="0">
                <a:solidFill>
                  <a:schemeClr val="accent3">
                    <a:lumMod val="75000"/>
                  </a:schemeClr>
                </a:solidFill>
                <a:latin typeface="Times New Roman" pitchFamily="18" charset="0"/>
                <a:cs typeface="Times New Roman" pitchFamily="18" charset="0"/>
              </a:rPr>
              <a:t>GCD Processor</a:t>
            </a:r>
          </a:p>
          <a:p>
            <a:pPr marL="400050" indent="-400050">
              <a:buFont typeface="Wingdings" pitchFamily="2" charset="2"/>
              <a:buChar char="v"/>
            </a:pPr>
            <a:r>
              <a:rPr lang="en-IN" sz="3900" b="1" dirty="0" smtClean="0">
                <a:solidFill>
                  <a:schemeClr val="accent3">
                    <a:lumMod val="75000"/>
                  </a:schemeClr>
                </a:solidFill>
                <a:latin typeface="Times New Roman" pitchFamily="18" charset="0"/>
                <a:cs typeface="Times New Roman" pitchFamily="18" charset="0"/>
              </a:rPr>
              <a:t>Multiplier </a:t>
            </a:r>
            <a:r>
              <a:rPr lang="en-IN" sz="3900" b="1" dirty="0">
                <a:solidFill>
                  <a:schemeClr val="accent3">
                    <a:lumMod val="75000"/>
                  </a:schemeClr>
                </a:solidFill>
                <a:latin typeface="Times New Roman" pitchFamily="18" charset="0"/>
                <a:cs typeface="Times New Roman" pitchFamily="18" charset="0"/>
              </a:rPr>
              <a:t>Control Unit </a:t>
            </a:r>
            <a:endParaRPr lang="en-IN" sz="3900" b="1" dirty="0" smtClean="0">
              <a:solidFill>
                <a:schemeClr val="accent3">
                  <a:lumMod val="75000"/>
                </a:schemeClr>
              </a:solidFill>
              <a:latin typeface="Times New Roman" pitchFamily="18" charset="0"/>
              <a:cs typeface="Times New Roman" pitchFamily="18" charset="0"/>
            </a:endParaRPr>
          </a:p>
          <a:p>
            <a:pPr marL="400050" indent="-400050">
              <a:buFont typeface="Wingdings" pitchFamily="2" charset="2"/>
              <a:buChar char="v"/>
            </a:pPr>
            <a:r>
              <a:rPr lang="en-IN" sz="3900" b="1" dirty="0" smtClean="0">
                <a:solidFill>
                  <a:schemeClr val="accent3">
                    <a:lumMod val="75000"/>
                  </a:schemeClr>
                </a:solidFill>
                <a:latin typeface="Times New Roman" pitchFamily="18" charset="0"/>
                <a:cs typeface="Times New Roman" pitchFamily="18" charset="0"/>
              </a:rPr>
              <a:t>CPU </a:t>
            </a:r>
            <a:r>
              <a:rPr lang="en-IN" sz="3900" b="1" dirty="0">
                <a:solidFill>
                  <a:schemeClr val="accent3">
                    <a:lumMod val="75000"/>
                  </a:schemeClr>
                </a:solidFill>
                <a:latin typeface="Times New Roman" pitchFamily="18" charset="0"/>
                <a:cs typeface="Times New Roman" pitchFamily="18" charset="0"/>
              </a:rPr>
              <a:t>Control Unit </a:t>
            </a:r>
            <a:endParaRPr lang="en-IN" sz="3900" b="1" dirty="0" smtClean="0">
              <a:solidFill>
                <a:schemeClr val="accent3">
                  <a:lumMod val="75000"/>
                </a:schemeClr>
              </a:solidFill>
              <a:latin typeface="Times New Roman" pitchFamily="18" charset="0"/>
              <a:cs typeface="Times New Roman" pitchFamily="18" charset="0"/>
            </a:endParaRPr>
          </a:p>
          <a:p>
            <a:pPr marL="400050" indent="-400050">
              <a:buFont typeface="Wingdings" pitchFamily="2" charset="2"/>
              <a:buChar char="v"/>
            </a:pPr>
            <a:r>
              <a:rPr lang="en-IN" sz="3900" b="1" dirty="0" smtClean="0">
                <a:solidFill>
                  <a:srgbClr val="00B0F0"/>
                </a:solidFill>
                <a:latin typeface="Times New Roman" pitchFamily="18" charset="0"/>
                <a:cs typeface="Times New Roman" pitchFamily="18" charset="0"/>
              </a:rPr>
              <a:t>Pipeline </a:t>
            </a:r>
            <a:r>
              <a:rPr lang="en-IN" sz="3900" b="1" dirty="0">
                <a:solidFill>
                  <a:srgbClr val="00B0F0"/>
                </a:solidFill>
                <a:latin typeface="Times New Roman" pitchFamily="18" charset="0"/>
                <a:cs typeface="Times New Roman" pitchFamily="18" charset="0"/>
              </a:rPr>
              <a:t>Control </a:t>
            </a:r>
            <a:endParaRPr lang="en-IN" sz="3900" b="1" dirty="0" smtClean="0">
              <a:solidFill>
                <a:srgbClr val="00B0F0"/>
              </a:solidFill>
              <a:latin typeface="Times New Roman" pitchFamily="18" charset="0"/>
              <a:cs typeface="Times New Roman" pitchFamily="18" charset="0"/>
            </a:endParaRPr>
          </a:p>
          <a:p>
            <a:pPr marL="400050" indent="-400050">
              <a:buFont typeface="Wingdings" pitchFamily="2" charset="2"/>
              <a:buChar char="v"/>
            </a:pPr>
            <a:r>
              <a:rPr lang="en-IN" sz="3900" b="1" dirty="0" smtClean="0">
                <a:solidFill>
                  <a:srgbClr val="00B0F0"/>
                </a:solidFill>
                <a:latin typeface="Times New Roman" pitchFamily="18" charset="0"/>
                <a:cs typeface="Times New Roman" pitchFamily="18" charset="0"/>
              </a:rPr>
              <a:t>Instruction </a:t>
            </a:r>
            <a:r>
              <a:rPr lang="en-IN" sz="3900" b="1" dirty="0">
                <a:solidFill>
                  <a:srgbClr val="00B0F0"/>
                </a:solidFill>
                <a:latin typeface="Times New Roman" pitchFamily="18" charset="0"/>
                <a:cs typeface="Times New Roman" pitchFamily="18" charset="0"/>
              </a:rPr>
              <a:t>Pipelines </a:t>
            </a:r>
            <a:endParaRPr lang="en-IN" sz="3900" b="1" dirty="0" smtClean="0">
              <a:solidFill>
                <a:srgbClr val="00B0F0"/>
              </a:solidFill>
              <a:latin typeface="Times New Roman" pitchFamily="18" charset="0"/>
              <a:cs typeface="Times New Roman" pitchFamily="18" charset="0"/>
            </a:endParaRPr>
          </a:p>
          <a:p>
            <a:pPr marL="400050" indent="-400050">
              <a:buFont typeface="Wingdings" pitchFamily="2" charset="2"/>
              <a:buChar char="v"/>
            </a:pPr>
            <a:r>
              <a:rPr lang="en-IN" sz="3900" b="1" dirty="0" smtClean="0">
                <a:solidFill>
                  <a:srgbClr val="00B0F0"/>
                </a:solidFill>
                <a:latin typeface="Times New Roman" pitchFamily="18" charset="0"/>
                <a:cs typeface="Times New Roman" pitchFamily="18" charset="0"/>
              </a:rPr>
              <a:t>Pipeline </a:t>
            </a:r>
            <a:r>
              <a:rPr lang="en-IN" sz="3900" b="1" dirty="0">
                <a:solidFill>
                  <a:srgbClr val="00B0F0"/>
                </a:solidFill>
                <a:latin typeface="Times New Roman" pitchFamily="18" charset="0"/>
                <a:cs typeface="Times New Roman" pitchFamily="18" charset="0"/>
              </a:rPr>
              <a:t>Performance</a:t>
            </a:r>
            <a:r>
              <a:rPr lang="en-IN" sz="3900" b="1" dirty="0">
                <a:solidFill>
                  <a:srgbClr val="FFFF00"/>
                </a:solidFill>
                <a:latin typeface="Times New Roman" pitchFamily="18" charset="0"/>
                <a:cs typeface="Times New Roman" pitchFamily="18" charset="0"/>
              </a:rPr>
              <a:t> </a:t>
            </a:r>
            <a:endParaRPr lang="en-IN" sz="3900" b="1" dirty="0" smtClean="0">
              <a:solidFill>
                <a:srgbClr val="FFFF00"/>
              </a:solidFill>
              <a:latin typeface="Times New Roman" pitchFamily="18" charset="0"/>
              <a:cs typeface="Times New Roman" pitchFamily="18" charset="0"/>
            </a:endParaRPr>
          </a:p>
          <a:p>
            <a:pPr marL="400050" indent="-400050">
              <a:buFont typeface="Wingdings" pitchFamily="2" charset="2"/>
              <a:buChar char="v"/>
            </a:pPr>
            <a:r>
              <a:rPr lang="en-IN" sz="3900" b="1" dirty="0" smtClean="0">
                <a:solidFill>
                  <a:srgbClr val="0070C0"/>
                </a:solidFill>
                <a:latin typeface="Times New Roman" pitchFamily="18" charset="0"/>
                <a:cs typeface="Times New Roman" pitchFamily="18" charset="0"/>
              </a:rPr>
              <a:t>Superscalar Processing</a:t>
            </a:r>
          </a:p>
          <a:p>
            <a:pPr marL="400050" indent="-400050">
              <a:buFont typeface="Wingdings" pitchFamily="2" charset="2"/>
              <a:buChar char="v"/>
            </a:pPr>
            <a:r>
              <a:rPr lang="en-IN" sz="3900" b="1" dirty="0" smtClean="0">
                <a:solidFill>
                  <a:srgbClr val="0070C0"/>
                </a:solidFill>
                <a:latin typeface="Times New Roman" pitchFamily="18" charset="0"/>
                <a:cs typeface="Times New Roman" pitchFamily="18" charset="0"/>
              </a:rPr>
              <a:t>Nano </a:t>
            </a:r>
            <a:r>
              <a:rPr lang="en-IN" sz="3900" b="1" dirty="0">
                <a:solidFill>
                  <a:srgbClr val="0070C0"/>
                </a:solidFill>
                <a:latin typeface="Times New Roman" pitchFamily="18" charset="0"/>
                <a:cs typeface="Times New Roman" pitchFamily="18" charset="0"/>
              </a:rPr>
              <a:t>Programming</a:t>
            </a:r>
          </a:p>
        </p:txBody>
      </p:sp>
    </p:spTree>
    <p:extLst>
      <p:ext uri="{BB962C8B-B14F-4D97-AF65-F5344CB8AC3E}">
        <p14:creationId xmlns="" xmlns:p14="http://schemas.microsoft.com/office/powerpoint/2010/main" val="859390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64096" y="1488232"/>
            <a:ext cx="5017720"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Implementation – One Hot Method</a:t>
            </a:r>
            <a:endParaRPr lang="en-US" b="1" dirty="0">
              <a:latin typeface="Times New Roman" pitchFamily="18" charset="0"/>
              <a:cs typeface="Times New Roman" pitchFamily="18" charset="0"/>
            </a:endParaRPr>
          </a:p>
        </p:txBody>
      </p:sp>
      <p:sp>
        <p:nvSpPr>
          <p:cNvPr id="7" name="Rectangle 6"/>
          <p:cNvSpPr/>
          <p:nvPr/>
        </p:nvSpPr>
        <p:spPr>
          <a:xfrm>
            <a:off x="352128" y="2159238"/>
            <a:ext cx="12097344" cy="193899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r>
              <a:rPr lang="en-US" sz="2400" b="1" dirty="0" smtClean="0">
                <a:latin typeface="Times New Roman" pitchFamily="18" charset="0"/>
                <a:cs typeface="Times New Roman" pitchFamily="18" charset="0"/>
              </a:rPr>
              <a:t>Disadvantage of Classical Method:</a:t>
            </a:r>
          </a:p>
          <a:p>
            <a:pPr marL="457200" indent="-457200" algn="just">
              <a:buFont typeface="Wingdings" pitchFamily="2" charset="2"/>
              <a:buChar char="Ø"/>
            </a:pPr>
            <a:r>
              <a:rPr lang="en-US" sz="2400" dirty="0" smtClean="0">
                <a:latin typeface="Times New Roman" pitchFamily="18" charset="0"/>
                <a:cs typeface="Times New Roman" pitchFamily="18" charset="0"/>
              </a:rPr>
              <a:t>The classical design method minimizes a control unit's memory elements, its effect on the amount of combinational logic C is less obvious. </a:t>
            </a:r>
          </a:p>
          <a:p>
            <a:pPr marL="457200" indent="-457200" algn="just">
              <a:buFont typeface="Wingdings" pitchFamily="2" charset="2"/>
              <a:buChar char="Ø"/>
            </a:pPr>
            <a:r>
              <a:rPr lang="en-US" sz="2400" dirty="0" smtClean="0">
                <a:latin typeface="Times New Roman" pitchFamily="18" charset="0"/>
                <a:cs typeface="Times New Roman" pitchFamily="18" charset="0"/>
              </a:rPr>
              <a:t>Furthermore, control units designed by this technique tend to have a complicated, "random" structure, which makes design debugging and subsequent maintenance of the circuit difficult.</a:t>
            </a:r>
            <a:endParaRPr lang="en-US" sz="2400" dirty="0">
              <a:latin typeface="Times New Roman" pitchFamily="18" charset="0"/>
              <a:cs typeface="Times New Roman" pitchFamily="18" charset="0"/>
            </a:endParaRPr>
          </a:p>
        </p:txBody>
      </p:sp>
      <p:sp>
        <p:nvSpPr>
          <p:cNvPr id="8" name="Rectangle 7"/>
          <p:cNvSpPr/>
          <p:nvPr/>
        </p:nvSpPr>
        <p:spPr>
          <a:xfrm>
            <a:off x="568152" y="4512568"/>
            <a:ext cx="11809312" cy="463203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 simplified design process and gives C a regular and predictable structure, is the one-hot method, so called because its binary state assignment always </a:t>
            </a:r>
            <a:r>
              <a:rPr lang="en-US" b="1" dirty="0" smtClean="0">
                <a:latin typeface="Times New Roman" pitchFamily="18" charset="0"/>
                <a:cs typeface="Times New Roman" pitchFamily="18" charset="0"/>
              </a:rPr>
              <a:t>contains a single ‘1’ the “hot" bit—while all the remaining bits are 0</a:t>
            </a:r>
            <a:r>
              <a:rPr lang="en-US" dirty="0" smtClean="0">
                <a:latin typeface="Times New Roman" pitchFamily="18" charset="0"/>
                <a:cs typeface="Times New Roman" pitchFamily="18" charset="0"/>
              </a:rPr>
              <a:t>. </a:t>
            </a:r>
          </a:p>
          <a:p>
            <a:pPr marL="457200" indent="-457200" algn="just">
              <a:buFont typeface="Wingdings" pitchFamily="2" charset="2"/>
              <a:buChar char="Ø"/>
            </a:pPr>
            <a:r>
              <a:rPr lang="en-US" dirty="0" smtClean="0">
                <a:latin typeface="Times New Roman" pitchFamily="18" charset="0"/>
                <a:cs typeface="Times New Roman" pitchFamily="18" charset="0"/>
              </a:rPr>
              <a:t>Thus the state assignment for a four-state machine like the </a:t>
            </a:r>
            <a:r>
              <a:rPr lang="en-US" dirty="0" err="1" smtClean="0">
                <a:latin typeface="Times New Roman" pitchFamily="18" charset="0"/>
                <a:cs typeface="Times New Roman" pitchFamily="18" charset="0"/>
              </a:rPr>
              <a:t>gcd</a:t>
            </a:r>
            <a:r>
              <a:rPr lang="en-US" dirty="0" smtClean="0">
                <a:latin typeface="Times New Roman" pitchFamily="18" charset="0"/>
                <a:cs typeface="Times New Roman" pitchFamily="18" charset="0"/>
              </a:rPr>
              <a:t> processor takes the following form,</a:t>
            </a:r>
          </a:p>
          <a:p>
            <a:pPr marL="457200" indent="-457200" algn="ctr"/>
            <a:r>
              <a:rPr lang="en-US" sz="2400" b="1" dirty="0" smtClean="0">
                <a:latin typeface="Times New Roman" pitchFamily="18" charset="0"/>
                <a:cs typeface="Times New Roman" pitchFamily="18" charset="0"/>
              </a:rPr>
              <a:t>S</a:t>
            </a:r>
            <a:r>
              <a:rPr lang="en-US" sz="2400" b="1" baseline="-25000" dirty="0" smtClean="0">
                <a:latin typeface="Times New Roman" pitchFamily="18" charset="0"/>
                <a:cs typeface="Times New Roman" pitchFamily="18" charset="0"/>
              </a:rPr>
              <a:t>0</a:t>
            </a:r>
            <a:r>
              <a:rPr lang="en-US" sz="2400" b="1" dirty="0" smtClean="0">
                <a:latin typeface="Times New Roman" pitchFamily="18" charset="0"/>
                <a:cs typeface="Times New Roman" pitchFamily="18" charset="0"/>
              </a:rPr>
              <a:t> = 0001</a:t>
            </a:r>
          </a:p>
          <a:p>
            <a:pPr marL="457200" indent="-457200" algn="ctr"/>
            <a:r>
              <a:rPr lang="en-US" sz="2400" b="1" dirty="0" smtClean="0">
                <a:latin typeface="Times New Roman" pitchFamily="18" charset="0"/>
                <a:cs typeface="Times New Roman" pitchFamily="18" charset="0"/>
              </a:rPr>
              <a:t>S</a:t>
            </a:r>
            <a:r>
              <a:rPr lang="en-US"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 = 0010</a:t>
            </a:r>
          </a:p>
          <a:p>
            <a:pPr marL="457200" indent="-457200" algn="ctr"/>
            <a:r>
              <a:rPr lang="en-US" sz="2400" b="1" dirty="0" smtClean="0">
                <a:latin typeface="Times New Roman" pitchFamily="18" charset="0"/>
                <a:cs typeface="Times New Roman" pitchFamily="18" charset="0"/>
              </a:rPr>
              <a:t>S</a:t>
            </a:r>
            <a:r>
              <a:rPr lang="en-US" sz="2400" b="1" baseline="-25000" dirty="0" smtClean="0">
                <a:latin typeface="Times New Roman" pitchFamily="18" charset="0"/>
                <a:cs typeface="Times New Roman" pitchFamily="18" charset="0"/>
              </a:rPr>
              <a:t>2</a:t>
            </a:r>
            <a:r>
              <a:rPr lang="en-US" sz="2400" b="1" dirty="0" smtClean="0">
                <a:latin typeface="Times New Roman" pitchFamily="18" charset="0"/>
                <a:cs typeface="Times New Roman" pitchFamily="18" charset="0"/>
              </a:rPr>
              <a:t> = 0100</a:t>
            </a:r>
          </a:p>
          <a:p>
            <a:pPr marL="457200" indent="-457200" algn="ctr"/>
            <a:r>
              <a:rPr lang="en-US" sz="2400" b="1" dirty="0" smtClean="0">
                <a:latin typeface="Times New Roman" pitchFamily="18" charset="0"/>
                <a:cs typeface="Times New Roman" pitchFamily="18" charset="0"/>
              </a:rPr>
              <a:t>S</a:t>
            </a:r>
            <a:r>
              <a:rPr lang="en-US" sz="2400" b="1" baseline="-25000" dirty="0" smtClean="0">
                <a:latin typeface="Times New Roman" pitchFamily="18" charset="0"/>
                <a:cs typeface="Times New Roman" pitchFamily="18" charset="0"/>
              </a:rPr>
              <a:t>3</a:t>
            </a:r>
            <a:r>
              <a:rPr lang="en-US" sz="2400" b="1" dirty="0" smtClean="0">
                <a:latin typeface="Times New Roman" pitchFamily="18" charset="0"/>
                <a:cs typeface="Times New Roman" pitchFamily="18" charset="0"/>
              </a:rPr>
              <a:t> = 1000</a:t>
            </a:r>
          </a:p>
          <a:p>
            <a:pPr marL="457200" indent="-457200" algn="ctr"/>
            <a:endParaRPr lang="en-US" sz="2400" b="1" dirty="0" smtClean="0">
              <a:latin typeface="Times New Roman" pitchFamily="18" charset="0"/>
              <a:cs typeface="Times New Roman" pitchFamily="18" charset="0"/>
            </a:endParaRPr>
          </a:p>
          <a:p>
            <a:pPr marL="457200" indent="-457200" algn="just">
              <a:buFont typeface="Wingdings" pitchFamily="2" charset="2"/>
              <a:buChar char="Ø"/>
            </a:pPr>
            <a:r>
              <a:rPr lang="en-US" sz="2400" dirty="0" smtClean="0">
                <a:latin typeface="Times New Roman" pitchFamily="18" charset="0"/>
                <a:cs typeface="Times New Roman" pitchFamily="18" charset="0"/>
              </a:rPr>
              <a:t>In general, P -flip-flops are needed to represent P states, so the one-hot method is restricted to fairly small values of P.</a:t>
            </a:r>
            <a:endParaRPr lang="en-US" sz="2400" b="1" dirty="0" smtClean="0">
              <a:latin typeface="Times New Roman" pitchFamily="18" charset="0"/>
              <a:cs typeface="Times New Roman" pitchFamily="18" charset="0"/>
            </a:endParaRPr>
          </a:p>
        </p:txBody>
      </p:sp>
    </p:spTree>
    <p:extLst>
      <p:ext uri="{BB962C8B-B14F-4D97-AF65-F5344CB8AC3E}">
        <p14:creationId xmlns="" xmlns:p14="http://schemas.microsoft.com/office/powerpoint/2010/main" val="19113941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64096" y="1488232"/>
            <a:ext cx="923586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Implementation – One Hot Method – Boolean Output Expressions</a:t>
            </a:r>
            <a:endParaRPr lang="en-US" b="1" dirty="0">
              <a:latin typeface="Times New Roman" pitchFamily="18" charset="0"/>
              <a:cs typeface="Times New Roman" pitchFamily="18" charset="0"/>
            </a:endParaRPr>
          </a:p>
        </p:txBody>
      </p:sp>
      <p:sp>
        <p:nvSpPr>
          <p:cNvPr id="7" name="Rectangle 6"/>
          <p:cNvSpPr/>
          <p:nvPr/>
        </p:nvSpPr>
        <p:spPr>
          <a:xfrm>
            <a:off x="352128" y="2064296"/>
            <a:ext cx="12025336"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A key feature of this technique is that the next-state and output equations have a simple, systematic form and can be written down directly from the control unit‘s original symbolic state table. Because the binary pattern assigned to each state is, in effect, fully decoded, we can find out whether the machine is in state S, merely by inspecting the corresponding hot state variable D</a:t>
            </a:r>
            <a:r>
              <a:rPr lang="en-US" sz="2800" baseline="-25000" dirty="0" smtClean="0">
                <a:latin typeface="Times New Roman" pitchFamily="18" charset="0"/>
                <a:cs typeface="Times New Roman" pitchFamily="18" charset="0"/>
              </a:rPr>
              <a:t>i</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1936304" y="4440560"/>
            <a:ext cx="8839200" cy="4943475"/>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2258421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38008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GCD (Greatest Common Divisor) Processor: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64096" y="1488232"/>
            <a:ext cx="923586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Implementation – One Hot Method – Boolean Output Expressions</a:t>
            </a:r>
            <a:endParaRPr lang="en-US" b="1"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cstate="print"/>
          <a:srcRect/>
          <a:stretch>
            <a:fillRect/>
          </a:stretch>
        </p:blipFill>
        <p:spPr bwMode="auto">
          <a:xfrm>
            <a:off x="2474064" y="2136304"/>
            <a:ext cx="7383120" cy="732088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1317351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408259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2’s Complement Multiplier: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86998" y="1128192"/>
            <a:ext cx="6786410"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a:latin typeface="Times New Roman" pitchFamily="18" charset="0"/>
                <a:cs typeface="Times New Roman" pitchFamily="18" charset="0"/>
              </a:rPr>
              <a:t>2’s Complement </a:t>
            </a:r>
            <a:r>
              <a:rPr lang="en-IN" b="1" dirty="0" smtClean="0">
                <a:latin typeface="Times New Roman" pitchFamily="18" charset="0"/>
                <a:cs typeface="Times New Roman" pitchFamily="18" charset="0"/>
              </a:rPr>
              <a:t>Multiplier with Control Signals</a:t>
            </a:r>
            <a:endParaRPr lang="en-IN"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2368" y="1704256"/>
            <a:ext cx="6945622" cy="7815183"/>
          </a:xfrm>
          <a:prstGeom prst="rect">
            <a:avLst/>
          </a:prstGeom>
          <a:ln w="9525">
            <a:solidFill>
              <a:srgbClr val="00B050"/>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 xmlns:p14="http://schemas.microsoft.com/office/powerpoint/2010/main" val="19586345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408259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a:latin typeface="Times New Roman" pitchFamily="18" charset="0"/>
                <a:cs typeface="Times New Roman" pitchFamily="18" charset="0"/>
              </a:rPr>
              <a:t>2’s Complement Multiplier: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16624" y="1488232"/>
            <a:ext cx="2309287"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a:latin typeface="Times New Roman" pitchFamily="18" charset="0"/>
                <a:cs typeface="Times New Roman" pitchFamily="18" charset="0"/>
              </a:rPr>
              <a:t>Control </a:t>
            </a:r>
            <a:r>
              <a:rPr lang="en-IN" b="1" dirty="0" smtClean="0">
                <a:latin typeface="Times New Roman" pitchFamily="18" charset="0"/>
                <a:cs typeface="Times New Roman" pitchFamily="18" charset="0"/>
              </a:rPr>
              <a:t>Signals</a:t>
            </a: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30201" y="2208312"/>
            <a:ext cx="8299757" cy="707444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 xmlns:p14="http://schemas.microsoft.com/office/powerpoint/2010/main" val="1887327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408259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a:latin typeface="Times New Roman" pitchFamily="18" charset="0"/>
                <a:cs typeface="Times New Roman" pitchFamily="18" charset="0"/>
              </a:rPr>
              <a:t>2’s Complement Multiplier: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456584" y="1128192"/>
            <a:ext cx="4128694"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Flow Diagram for Multiplier</a:t>
            </a: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92669" y="1686142"/>
            <a:ext cx="8445730" cy="7825422"/>
          </a:xfrm>
          <a:prstGeom prst="rect">
            <a:avLst/>
          </a:prstGeom>
          <a:ln w="9525">
            <a:solidFill>
              <a:srgbClr val="00B050"/>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 xmlns:p14="http://schemas.microsoft.com/office/powerpoint/2010/main" val="8065197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7424" y="2424336"/>
            <a:ext cx="11983045" cy="5730180"/>
          </a:xfrm>
          <a:prstGeom prst="rect">
            <a:avLst/>
          </a:prstGeom>
          <a:ln w="9525">
            <a:solidFill>
              <a:srgbClr val="00B050"/>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
        <p:nvSpPr>
          <p:cNvPr id="5" name="Rectangle 4"/>
          <p:cNvSpPr/>
          <p:nvPr/>
        </p:nvSpPr>
        <p:spPr>
          <a:xfrm>
            <a:off x="0" y="868963"/>
            <a:ext cx="408259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a:latin typeface="Times New Roman" pitchFamily="18" charset="0"/>
                <a:cs typeface="Times New Roman" pitchFamily="18" charset="0"/>
              </a:rPr>
              <a:t>2’s Complement Multiplier:</a:t>
            </a: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4456584" y="1128192"/>
            <a:ext cx="3684727"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State Table for Multiplier</a:t>
            </a:r>
          </a:p>
        </p:txBody>
      </p:sp>
      <p:graphicFrame>
        <p:nvGraphicFramePr>
          <p:cNvPr id="2" name="Table 1"/>
          <p:cNvGraphicFramePr>
            <a:graphicFrameLocks noGrp="1"/>
          </p:cNvGraphicFramePr>
          <p:nvPr>
            <p:extLst>
              <p:ext uri="{D42A27DB-BD31-4B8C-83A1-F6EECF244321}">
                <p14:modId xmlns="" xmlns:p14="http://schemas.microsoft.com/office/powerpoint/2010/main" val="799259383"/>
              </p:ext>
            </p:extLst>
          </p:nvPr>
        </p:nvGraphicFramePr>
        <p:xfrm>
          <a:off x="13097544" y="3792488"/>
          <a:ext cx="11522082" cy="2120646"/>
        </p:xfrm>
        <a:graphic>
          <a:graphicData uri="http://schemas.openxmlformats.org/drawingml/2006/table">
            <a:tbl>
              <a:tblPr firstRow="1" firstCol="1" bandRow="1">
                <a:tableStyleId>{5C22544A-7EE6-4342-B048-85BDC9FD1C3A}</a:tableStyleId>
              </a:tblPr>
              <a:tblGrid>
                <a:gridCol w="523731"/>
                <a:gridCol w="523731"/>
                <a:gridCol w="523731"/>
                <a:gridCol w="523731"/>
                <a:gridCol w="523731"/>
                <a:gridCol w="523731"/>
                <a:gridCol w="523731"/>
                <a:gridCol w="523731"/>
                <a:gridCol w="523731"/>
                <a:gridCol w="523731"/>
                <a:gridCol w="523731"/>
                <a:gridCol w="523731"/>
                <a:gridCol w="523731"/>
                <a:gridCol w="523731"/>
                <a:gridCol w="523731"/>
                <a:gridCol w="523731"/>
                <a:gridCol w="523731"/>
                <a:gridCol w="523731"/>
                <a:gridCol w="523731"/>
                <a:gridCol w="523731"/>
                <a:gridCol w="523731"/>
                <a:gridCol w="523731"/>
              </a:tblGrid>
              <a:tr h="385572">
                <a:tc>
                  <a:txBody>
                    <a:bodyPr/>
                    <a:lstStyle/>
                    <a:p>
                      <a:pPr>
                        <a:lnSpc>
                          <a:spcPct val="115000"/>
                        </a:lnSpc>
                        <a:spcAft>
                          <a:spcPts val="0"/>
                        </a:spcAft>
                      </a:pPr>
                      <a:r>
                        <a:rPr lang="en-IN" sz="1100">
                          <a:effectLst/>
                        </a:rPr>
                        <a:t>State</a:t>
                      </a:r>
                      <a:endParaRPr lang="en-IN" sz="1100">
                        <a:effectLst/>
                        <a:latin typeface="Calibri"/>
                        <a:ea typeface="Calibri"/>
                        <a:cs typeface="Latha"/>
                      </a:endParaRPr>
                    </a:p>
                  </a:txBody>
                  <a:tcPr marL="68580" marR="68580" marT="0" marB="0"/>
                </a:tc>
                <a:tc gridSpan="8">
                  <a:txBody>
                    <a:bodyPr/>
                    <a:lstStyle/>
                    <a:p>
                      <a:pPr algn="ctr">
                        <a:lnSpc>
                          <a:spcPct val="115000"/>
                        </a:lnSpc>
                        <a:spcAft>
                          <a:spcPts val="0"/>
                        </a:spcAft>
                      </a:pPr>
                      <a:r>
                        <a:rPr lang="en-IN" sz="1100">
                          <a:effectLst/>
                        </a:rPr>
                        <a:t>Inputs</a:t>
                      </a:r>
                    </a:p>
                    <a:p>
                      <a:pPr algn="ctr">
                        <a:lnSpc>
                          <a:spcPct val="115000"/>
                        </a:lnSpc>
                        <a:spcAft>
                          <a:spcPts val="0"/>
                        </a:spcAft>
                      </a:pPr>
                      <a:r>
                        <a:rPr lang="en-IN" sz="1100">
                          <a:effectLst/>
                        </a:rPr>
                        <a:t>(Begin Q(0) Count7)</a:t>
                      </a:r>
                      <a:endParaRPr lang="en-IN" sz="1100">
                        <a:effectLst/>
                        <a:latin typeface="Calibri"/>
                        <a:ea typeface="Calibri"/>
                        <a:cs typeface="Latha"/>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13">
                  <a:txBody>
                    <a:bodyPr/>
                    <a:lstStyle/>
                    <a:p>
                      <a:pPr algn="ctr">
                        <a:lnSpc>
                          <a:spcPct val="115000"/>
                        </a:lnSpc>
                        <a:spcAft>
                          <a:spcPts val="0"/>
                        </a:spcAft>
                      </a:pPr>
                      <a:r>
                        <a:rPr lang="en-IN" sz="1100">
                          <a:effectLst/>
                        </a:rPr>
                        <a:t>Outputs</a:t>
                      </a:r>
                      <a:endParaRPr lang="en-IN" sz="1100">
                        <a:effectLst/>
                        <a:latin typeface="Calibri"/>
                        <a:ea typeface="Calibri"/>
                        <a:cs typeface="Latha"/>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92786">
                <a:tc>
                  <a:txBody>
                    <a:bodyPr/>
                    <a:lstStyle/>
                    <a:p>
                      <a:pPr>
                        <a:lnSpc>
                          <a:spcPct val="115000"/>
                        </a:lnSpc>
                        <a:spcAft>
                          <a:spcPts val="0"/>
                        </a:spcAft>
                      </a:pPr>
                      <a:r>
                        <a:rPr lang="en-IN" sz="1100">
                          <a:effectLst/>
                        </a:rPr>
                        <a:t> </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000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001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010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011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100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101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110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111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C3</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C5</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C8</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C9</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C10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C11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END</a:t>
                      </a:r>
                      <a:endParaRPr lang="en-IN" sz="1100">
                        <a:effectLst/>
                        <a:latin typeface="Calibri"/>
                        <a:ea typeface="Calibri"/>
                        <a:cs typeface="Latha"/>
                      </a:endParaRPr>
                    </a:p>
                  </a:txBody>
                  <a:tcPr marL="68580" marR="68580" marT="0" marB="0"/>
                </a:tc>
              </a:tr>
              <a:tr h="192786">
                <a:tc>
                  <a:txBody>
                    <a:bodyPr/>
                    <a:lstStyle/>
                    <a:p>
                      <a:pPr>
                        <a:lnSpc>
                          <a:spcPct val="115000"/>
                        </a:lnSpc>
                        <a:spcAft>
                          <a:spcPts val="0"/>
                        </a:spcAft>
                      </a:pPr>
                      <a:r>
                        <a:rPr lang="en-IN" sz="1100">
                          <a:effectLs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FF00"/>
                          </a:highlight>
                        </a:rPr>
                        <a:t>S1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FF00"/>
                          </a:highlight>
                        </a:rPr>
                        <a:t>S1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FF00"/>
                          </a:highlight>
                        </a:rPr>
                        <a:t>S1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FF00"/>
                          </a:highlight>
                        </a:rPr>
                        <a:t>S1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r>
              <a:tr h="192786">
                <a:tc>
                  <a:txBody>
                    <a:bodyPr/>
                    <a:lstStyle/>
                    <a:p>
                      <a:pPr>
                        <a:lnSpc>
                          <a:spcPct val="115000"/>
                        </a:lnSpc>
                        <a:spcAft>
                          <a:spcPts val="0"/>
                        </a:spcAft>
                      </a:pPr>
                      <a:r>
                        <a:rPr lang="en-IN" sz="1100">
                          <a:effectLst/>
                        </a:rPr>
                        <a:t>S1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8080"/>
                          </a:highlight>
                        </a:rPr>
                        <a:t>S2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8080"/>
                          </a:highlight>
                        </a:rPr>
                        <a:t>S2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8080"/>
                          </a:highlight>
                        </a:rPr>
                        <a:t>S2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8080"/>
                          </a:highlight>
                        </a:rPr>
                        <a:t>S2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8080"/>
                          </a:highlight>
                        </a:rPr>
                        <a:t>S2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8080"/>
                          </a:highlight>
                        </a:rPr>
                        <a:t>S2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8080"/>
                          </a:highlight>
                        </a:rPr>
                        <a:t>S2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8080"/>
                          </a:highlight>
                        </a:rPr>
                        <a:t>S2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r>
              <a:tr h="192786">
                <a:tc>
                  <a:txBody>
                    <a:bodyPr/>
                    <a:lstStyle/>
                    <a:p>
                      <a:pPr>
                        <a:lnSpc>
                          <a:spcPct val="115000"/>
                        </a:lnSpc>
                        <a:spcAft>
                          <a:spcPts val="0"/>
                        </a:spcAft>
                      </a:pPr>
                      <a:r>
                        <a:rPr lang="en-IN" sz="1100">
                          <a:effectLst/>
                        </a:rPr>
                        <a:t>S2</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FF00"/>
                          </a:highlight>
                        </a:rPr>
                        <a:t>S3</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FF00"/>
                          </a:highlight>
                        </a:rPr>
                        <a:t>S3</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FF00"/>
                          </a:highlight>
                        </a:rPr>
                        <a:t>S3</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FF00"/>
                          </a:highlight>
                        </a:rPr>
                        <a:t>S3</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r>
              <a:tr h="192786">
                <a:tc>
                  <a:txBody>
                    <a:bodyPr/>
                    <a:lstStyle/>
                    <a:p>
                      <a:pPr>
                        <a:lnSpc>
                          <a:spcPct val="115000"/>
                        </a:lnSpc>
                        <a:spcAft>
                          <a:spcPts val="0"/>
                        </a:spcAft>
                      </a:pPr>
                      <a:r>
                        <a:rPr lang="en-IN" sz="1100">
                          <a:effectLst/>
                        </a:rPr>
                        <a:t>S3</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0000FF"/>
                          </a:highligh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r>
              <a:tr h="192786">
                <a:tc>
                  <a:txBody>
                    <a:bodyPr/>
                    <a:lstStyle/>
                    <a:p>
                      <a:pPr>
                        <a:lnSpc>
                          <a:spcPct val="115000"/>
                        </a:lnSpc>
                        <a:spcAft>
                          <a:spcPts val="0"/>
                        </a:spcAft>
                      </a:pPr>
                      <a:r>
                        <a:rPr lang="en-IN" sz="1100">
                          <a:effectLs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FF00"/>
                          </a:highlight>
                        </a:rPr>
                        <a:t>S3</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C0C0C0"/>
                          </a:highlight>
                        </a:rPr>
                        <a:t>S5</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S4</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FF00"/>
                          </a:highlight>
                        </a:rPr>
                        <a:t>S3</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C0C0C0"/>
                          </a:highlight>
                        </a:rPr>
                        <a:t>S5</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r>
              <a:tr h="192786">
                <a:tc>
                  <a:txBody>
                    <a:bodyPr/>
                    <a:lstStyle/>
                    <a:p>
                      <a:pPr>
                        <a:lnSpc>
                          <a:spcPct val="115000"/>
                        </a:lnSpc>
                        <a:spcAft>
                          <a:spcPts val="0"/>
                        </a:spcAft>
                      </a:pPr>
                      <a:r>
                        <a:rPr lang="en-IN" sz="1100">
                          <a:effectLst/>
                        </a:rPr>
                        <a:t>S5</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r>
              <a:tr h="192786">
                <a:tc>
                  <a:txBody>
                    <a:bodyPr/>
                    <a:lstStyle/>
                    <a:p>
                      <a:pPr>
                        <a:lnSpc>
                          <a:spcPct val="115000"/>
                        </a:lnSpc>
                        <a:spcAft>
                          <a:spcPts val="0"/>
                        </a:spcAft>
                      </a:pPr>
                      <a:r>
                        <a:rPr lang="en-IN" sz="1100">
                          <a:effectLst/>
                        </a:rPr>
                        <a:t>S6</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S7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r>
              <a:tr h="192786">
                <a:tc>
                  <a:txBody>
                    <a:bodyPr/>
                    <a:lstStyle/>
                    <a:p>
                      <a:pPr>
                        <a:lnSpc>
                          <a:spcPct val="115000"/>
                        </a:lnSpc>
                        <a:spcAft>
                          <a:spcPts val="0"/>
                        </a:spcAft>
                      </a:pPr>
                      <a:r>
                        <a:rPr lang="en-IN" sz="1100">
                          <a:effectLst/>
                        </a:rPr>
                        <a:t>S7</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highlight>
                            <a:srgbClr val="FF0000"/>
                          </a:highlight>
                        </a:rPr>
                        <a:t>S0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1</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a:effectLst/>
                        </a:rPr>
                        <a:t>0</a:t>
                      </a:r>
                      <a:endParaRPr lang="en-IN" sz="1100">
                        <a:effectLst/>
                        <a:latin typeface="Calibri"/>
                        <a:ea typeface="Calibri"/>
                        <a:cs typeface="Latha"/>
                      </a:endParaRPr>
                    </a:p>
                  </a:txBody>
                  <a:tcPr marL="68580" marR="68580" marT="0" marB="0"/>
                </a:tc>
                <a:tc>
                  <a:txBody>
                    <a:bodyPr/>
                    <a:lstStyle/>
                    <a:p>
                      <a:pPr>
                        <a:lnSpc>
                          <a:spcPct val="115000"/>
                        </a:lnSpc>
                        <a:spcAft>
                          <a:spcPts val="0"/>
                        </a:spcAft>
                      </a:pPr>
                      <a:r>
                        <a:rPr lang="en-IN" sz="1100" dirty="0">
                          <a:effectLst/>
                        </a:rPr>
                        <a:t>0</a:t>
                      </a:r>
                      <a:endParaRPr lang="en-IN" sz="1100" dirty="0">
                        <a:effectLst/>
                        <a:latin typeface="Calibri"/>
                        <a:ea typeface="Calibri"/>
                        <a:cs typeface="Latha"/>
                      </a:endParaRPr>
                    </a:p>
                  </a:txBody>
                  <a:tcPr marL="68580" marR="68580" marT="0" marB="0"/>
                </a:tc>
              </a:tr>
            </a:tbl>
          </a:graphicData>
        </a:graphic>
      </p:graphicFrame>
    </p:spTree>
    <p:extLst>
      <p:ext uri="{BB962C8B-B14F-4D97-AF65-F5344CB8AC3E}">
        <p14:creationId xmlns="" xmlns:p14="http://schemas.microsoft.com/office/powerpoint/2010/main" val="768900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8112" y="2035757"/>
            <a:ext cx="5513557" cy="4089526"/>
          </a:xfrm>
          <a:prstGeom prst="rect">
            <a:avLst/>
          </a:prstGeom>
          <a:noFill/>
          <a:ln w="9525">
            <a:solidFill>
              <a:srgbClr val="00B05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868963"/>
            <a:ext cx="408259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a:latin typeface="Times New Roman" pitchFamily="18" charset="0"/>
                <a:cs typeface="Times New Roman" pitchFamily="18" charset="0"/>
              </a:rPr>
              <a:t>2’s Complement Multiplier:</a:t>
            </a:r>
          </a:p>
        </p:txBody>
      </p:sp>
      <p:sp>
        <p:nvSpPr>
          <p:cNvPr id="7" name="Rectangle 6"/>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8" name="Rectangle 7"/>
          <p:cNvSpPr/>
          <p:nvPr/>
        </p:nvSpPr>
        <p:spPr>
          <a:xfrm>
            <a:off x="4456584" y="1128192"/>
            <a:ext cx="35349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State Boolean Equations</a:t>
            </a:r>
          </a:p>
        </p:txBody>
      </p:sp>
      <p:pic>
        <p:nvPicPr>
          <p:cNvPr id="51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00452" y="4080520"/>
            <a:ext cx="4016771" cy="5340734"/>
          </a:xfrm>
          <a:prstGeom prst="rect">
            <a:avLst/>
          </a:prstGeom>
          <a:noFill/>
          <a:ln w="9525">
            <a:solidFill>
              <a:srgbClr val="00B05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2089432" y="2495470"/>
            <a:ext cx="6400800" cy="3170099"/>
          </a:xfrm>
          <a:prstGeom prst="rect">
            <a:avLst/>
          </a:prstGeom>
        </p:spPr>
        <p:txBody>
          <a:bodyPr>
            <a:spAutoFit/>
          </a:bodyPr>
          <a:lstStyle/>
          <a:p>
            <a:r>
              <a:rPr lang="en-IN" dirty="0"/>
              <a:t>ONE HOT METHOD:</a:t>
            </a:r>
          </a:p>
          <a:p>
            <a:r>
              <a:rPr lang="en-IN" dirty="0"/>
              <a:t/>
            </a:r>
            <a:br>
              <a:rPr lang="en-IN" dirty="0"/>
            </a:br>
            <a:r>
              <a:rPr lang="en-IN" dirty="0"/>
              <a:t>D</a:t>
            </a:r>
            <a:r>
              <a:rPr lang="en-IN" baseline="-25000" dirty="0"/>
              <a:t>0</a:t>
            </a:r>
            <a:r>
              <a:rPr lang="en-IN" baseline="30000" dirty="0"/>
              <a:t>+</a:t>
            </a:r>
            <a:r>
              <a:rPr lang="en-IN" dirty="0"/>
              <a:t> = D</a:t>
            </a:r>
            <a:r>
              <a:rPr lang="en-IN" baseline="-25000" dirty="0"/>
              <a:t>0</a:t>
            </a:r>
            <a:r>
              <a:rPr lang="en-IN" dirty="0"/>
              <a:t> (BEGIN)’ + D</a:t>
            </a:r>
            <a:r>
              <a:rPr lang="en-IN" baseline="-25000" dirty="0"/>
              <a:t>7</a:t>
            </a:r>
            <a:endParaRPr lang="en-IN" dirty="0"/>
          </a:p>
          <a:p>
            <a:r>
              <a:rPr lang="en-IN" dirty="0"/>
              <a:t>D</a:t>
            </a:r>
            <a:r>
              <a:rPr lang="en-IN" baseline="-25000" dirty="0"/>
              <a:t>1</a:t>
            </a:r>
            <a:r>
              <a:rPr lang="en-IN" baseline="30000" dirty="0"/>
              <a:t>+ </a:t>
            </a:r>
            <a:r>
              <a:rPr lang="en-IN" dirty="0"/>
              <a:t>= D</a:t>
            </a:r>
            <a:r>
              <a:rPr lang="en-IN" baseline="-25000" dirty="0"/>
              <a:t>0 </a:t>
            </a:r>
            <a:r>
              <a:rPr lang="en-IN" dirty="0"/>
              <a:t>(BEGIN)</a:t>
            </a:r>
          </a:p>
          <a:p>
            <a:r>
              <a:rPr lang="en-IN" dirty="0"/>
              <a:t>D</a:t>
            </a:r>
            <a:r>
              <a:rPr lang="en-IN" baseline="-25000" dirty="0"/>
              <a:t>2</a:t>
            </a:r>
            <a:r>
              <a:rPr lang="en-IN" baseline="30000" dirty="0"/>
              <a:t>+  </a:t>
            </a:r>
            <a:r>
              <a:rPr lang="en-IN" dirty="0"/>
              <a:t>= D</a:t>
            </a:r>
            <a:r>
              <a:rPr lang="en-IN" baseline="-25000" dirty="0"/>
              <a:t>1</a:t>
            </a:r>
            <a:endParaRPr lang="en-IN" dirty="0"/>
          </a:p>
          <a:p>
            <a:r>
              <a:rPr lang="en-IN" dirty="0"/>
              <a:t>D</a:t>
            </a:r>
            <a:r>
              <a:rPr lang="en-IN" baseline="-25000" dirty="0"/>
              <a:t>3</a:t>
            </a:r>
            <a:r>
              <a:rPr lang="en-IN" baseline="30000" dirty="0"/>
              <a:t>+ </a:t>
            </a:r>
            <a:r>
              <a:rPr lang="en-IN" dirty="0"/>
              <a:t>= D</a:t>
            </a:r>
            <a:r>
              <a:rPr lang="en-IN" baseline="-25000" dirty="0"/>
              <a:t>1 </a:t>
            </a:r>
            <a:r>
              <a:rPr lang="en-IN" dirty="0"/>
              <a:t>Q(0) + D</a:t>
            </a:r>
            <a:r>
              <a:rPr lang="en-IN" baseline="-25000" dirty="0"/>
              <a:t>4 </a:t>
            </a:r>
            <a:r>
              <a:rPr lang="en-IN" dirty="0"/>
              <a:t>Q(0) (COUNT7)’</a:t>
            </a:r>
          </a:p>
          <a:p>
            <a:r>
              <a:rPr lang="en-IN" dirty="0"/>
              <a:t>D</a:t>
            </a:r>
            <a:r>
              <a:rPr lang="en-IN" baseline="-25000" dirty="0"/>
              <a:t>4</a:t>
            </a:r>
            <a:r>
              <a:rPr lang="en-IN" baseline="30000" dirty="0"/>
              <a:t>+ </a:t>
            </a:r>
            <a:r>
              <a:rPr lang="en-IN" dirty="0"/>
              <a:t>= D</a:t>
            </a:r>
            <a:r>
              <a:rPr lang="en-IN" baseline="-25000" dirty="0"/>
              <a:t>2</a:t>
            </a:r>
            <a:r>
              <a:rPr lang="en-IN" dirty="0"/>
              <a:t>.Q(0)’ + D</a:t>
            </a:r>
            <a:r>
              <a:rPr lang="en-IN" baseline="-25000" dirty="0"/>
              <a:t>3</a:t>
            </a:r>
            <a:r>
              <a:rPr lang="en-IN" dirty="0"/>
              <a:t> + D</a:t>
            </a:r>
            <a:r>
              <a:rPr lang="en-IN" baseline="-25000" dirty="0"/>
              <a:t>4 </a:t>
            </a:r>
            <a:r>
              <a:rPr lang="en-IN" dirty="0"/>
              <a:t>Q(0)’ (COUNT7)’</a:t>
            </a:r>
          </a:p>
          <a:p>
            <a:r>
              <a:rPr lang="en-IN" dirty="0"/>
              <a:t>D</a:t>
            </a:r>
            <a:r>
              <a:rPr lang="en-IN" baseline="-25000" dirty="0"/>
              <a:t>5</a:t>
            </a:r>
            <a:r>
              <a:rPr lang="en-IN" baseline="30000" dirty="0"/>
              <a:t>+ </a:t>
            </a:r>
            <a:r>
              <a:rPr lang="en-IN" dirty="0"/>
              <a:t>= D</a:t>
            </a:r>
            <a:r>
              <a:rPr lang="en-IN" baseline="-25000" dirty="0"/>
              <a:t>4 </a:t>
            </a:r>
            <a:r>
              <a:rPr lang="en-IN" dirty="0"/>
              <a:t>Q(0) (COUNT7)</a:t>
            </a:r>
          </a:p>
        </p:txBody>
      </p:sp>
    </p:spTree>
    <p:extLst>
      <p:ext uri="{BB962C8B-B14F-4D97-AF65-F5344CB8AC3E}">
        <p14:creationId xmlns="" xmlns:p14="http://schemas.microsoft.com/office/powerpoint/2010/main" val="41923204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408259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a:latin typeface="Times New Roman" pitchFamily="18" charset="0"/>
                <a:cs typeface="Times New Roman" pitchFamily="18" charset="0"/>
              </a:rPr>
              <a:t>2’s Complement Multiplier:</a:t>
            </a: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6976864" y="2352328"/>
            <a:ext cx="5692584"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One-Hot Realization using NAND Gates</a:t>
            </a:r>
          </a:p>
        </p:txBody>
      </p:sp>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7130" y="1512743"/>
            <a:ext cx="5876925" cy="8067675"/>
          </a:xfrm>
          <a:prstGeom prst="rect">
            <a:avLst/>
          </a:prstGeom>
          <a:noFill/>
          <a:ln>
            <a:solidFill>
              <a:srgbClr val="00B050"/>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20416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74543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330649" y="1560240"/>
            <a:ext cx="408637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CPU Flowchart Description</a:t>
            </a:r>
          </a:p>
        </p:txBody>
      </p:sp>
      <p:sp>
        <p:nvSpPr>
          <p:cNvPr id="7" name="Rectangle 6"/>
          <p:cNvSpPr/>
          <p:nvPr/>
        </p:nvSpPr>
        <p:spPr>
          <a:xfrm>
            <a:off x="280120" y="2278573"/>
            <a:ext cx="12097344" cy="31700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All instructions require a common </a:t>
            </a:r>
            <a:r>
              <a:rPr lang="en-US" b="1" dirty="0" smtClean="0">
                <a:latin typeface="Times New Roman" pitchFamily="18" charset="0"/>
                <a:cs typeface="Times New Roman" pitchFamily="18" charset="0"/>
              </a:rPr>
              <a:t>instruction-fetch</a:t>
            </a:r>
            <a:r>
              <a:rPr lang="en-US" dirty="0" smtClean="0">
                <a:latin typeface="Times New Roman" pitchFamily="18" charset="0"/>
                <a:cs typeface="Times New Roman" pitchFamily="18" charset="0"/>
              </a:rPr>
              <a:t> step, followed by an execution step that varies with each instruction type. </a:t>
            </a:r>
          </a:p>
          <a:p>
            <a:pPr marL="457200" indent="-457200" algn="just">
              <a:buFont typeface="Wingdings" pitchFamily="2" charset="2"/>
              <a:buChar char="Ø"/>
            </a:pPr>
            <a:r>
              <a:rPr lang="en-US" dirty="0" smtClean="0">
                <a:latin typeface="Times New Roman" pitchFamily="18" charset="0"/>
                <a:cs typeface="Times New Roman" pitchFamily="18" charset="0"/>
              </a:rPr>
              <a:t>The fetch step copies the contents of the program counter </a:t>
            </a:r>
            <a:r>
              <a:rPr lang="en-US" b="1" dirty="0" smtClean="0">
                <a:latin typeface="Times New Roman" pitchFamily="18" charset="0"/>
                <a:cs typeface="Times New Roman" pitchFamily="18" charset="0"/>
              </a:rPr>
              <a:t>PC</a:t>
            </a:r>
            <a:r>
              <a:rPr lang="en-US" dirty="0" smtClean="0">
                <a:latin typeface="Times New Roman" pitchFamily="18" charset="0"/>
                <a:cs typeface="Times New Roman" pitchFamily="18" charset="0"/>
              </a:rPr>
              <a:t> to the memory address register </a:t>
            </a:r>
            <a:r>
              <a:rPr lang="en-US" b="1" dirty="0" smtClean="0">
                <a:latin typeface="Times New Roman" pitchFamily="18" charset="0"/>
                <a:cs typeface="Times New Roman" pitchFamily="18" charset="0"/>
              </a:rPr>
              <a:t>AR</a:t>
            </a:r>
            <a:r>
              <a:rPr lang="en-US" dirty="0" smtClean="0">
                <a:latin typeface="Times New Roman" pitchFamily="18" charset="0"/>
                <a:cs typeface="Times New Roman" pitchFamily="18" charset="0"/>
              </a:rPr>
              <a:t>. </a:t>
            </a:r>
          </a:p>
          <a:p>
            <a:pPr marL="457200" indent="-457200" algn="just">
              <a:buFont typeface="Wingdings" pitchFamily="2" charset="2"/>
              <a:buChar char="Ø"/>
            </a:pPr>
            <a:r>
              <a:rPr lang="en-US" dirty="0" smtClean="0">
                <a:latin typeface="Times New Roman" pitchFamily="18" charset="0"/>
                <a:cs typeface="Times New Roman" pitchFamily="18" charset="0"/>
              </a:rPr>
              <a:t>A memory-read operation is then executed, which transfers the instruction word / to memory data register DR; this is expressed by </a:t>
            </a:r>
            <a:r>
              <a:rPr lang="en-US" b="1" dirty="0" smtClean="0">
                <a:latin typeface="Times New Roman" pitchFamily="18" charset="0"/>
                <a:cs typeface="Times New Roman" pitchFamily="18" charset="0"/>
              </a:rPr>
              <a:t>DR := M(AR). </a:t>
            </a:r>
          </a:p>
          <a:p>
            <a:pPr marL="457200" indent="-457200" algn="just">
              <a:buFont typeface="Wingdings" pitchFamily="2" charset="2"/>
              <a:buChar char="Ø"/>
            </a:pPr>
            <a:r>
              <a:rPr lang="en-US" dirty="0" smtClean="0">
                <a:latin typeface="Times New Roman" pitchFamily="18" charset="0"/>
                <a:cs typeface="Times New Roman" pitchFamily="18" charset="0"/>
              </a:rPr>
              <a:t>I's </a:t>
            </a:r>
            <a:r>
              <a:rPr lang="en-US" dirty="0" err="1" smtClean="0">
                <a:latin typeface="Times New Roman" pitchFamily="18" charset="0"/>
                <a:cs typeface="Times New Roman" pitchFamily="18" charset="0"/>
              </a:rPr>
              <a:t>opcode</a:t>
            </a:r>
            <a:r>
              <a:rPr lang="en-US" dirty="0" smtClean="0">
                <a:latin typeface="Times New Roman" pitchFamily="18" charset="0"/>
                <a:cs typeface="Times New Roman" pitchFamily="18" charset="0"/>
              </a:rPr>
              <a:t> is transferred to the instruction register IR, where it is decoded; at the same time PC is incremented to point to the next consecutive instruction in M.</a:t>
            </a:r>
            <a:endParaRPr lang="en-US" dirty="0">
              <a:latin typeface="Times New Roman" pitchFamily="18" charset="0"/>
              <a:cs typeface="Times New Roman" pitchFamily="18" charset="0"/>
            </a:endParaRPr>
          </a:p>
        </p:txBody>
      </p:sp>
      <p:sp>
        <p:nvSpPr>
          <p:cNvPr id="8" name="Rectangle 7"/>
          <p:cNvSpPr/>
          <p:nvPr/>
        </p:nvSpPr>
        <p:spPr>
          <a:xfrm>
            <a:off x="280120" y="5833680"/>
            <a:ext cx="11953328" cy="163121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subsequent operations depend on the </a:t>
            </a:r>
            <a:r>
              <a:rPr lang="en-US" dirty="0" err="1" smtClean="0">
                <a:latin typeface="Times New Roman" pitchFamily="18" charset="0"/>
                <a:cs typeface="Times New Roman" pitchFamily="18" charset="0"/>
              </a:rPr>
              <a:t>opcode</a:t>
            </a:r>
            <a:r>
              <a:rPr lang="en-US" dirty="0" smtClean="0">
                <a:latin typeface="Times New Roman" pitchFamily="18" charset="0"/>
                <a:cs typeface="Times New Roman" pitchFamily="18" charset="0"/>
              </a:rPr>
              <a:t> pattern. </a:t>
            </a:r>
          </a:p>
          <a:p>
            <a:pPr marL="457200" indent="-457200" algn="just">
              <a:buFont typeface="Wingdings" pitchFamily="2" charset="2"/>
              <a:buChar char="Ø"/>
            </a:pPr>
            <a:r>
              <a:rPr lang="en-US" dirty="0" smtClean="0">
                <a:latin typeface="Times New Roman" pitchFamily="18" charset="0"/>
                <a:cs typeface="Times New Roman" pitchFamily="18" charset="0"/>
              </a:rPr>
              <a:t>For example, the store instruction </a:t>
            </a:r>
            <a:r>
              <a:rPr lang="en-US" b="1" dirty="0" smtClean="0">
                <a:latin typeface="Times New Roman" pitchFamily="18" charset="0"/>
                <a:cs typeface="Times New Roman" pitchFamily="18" charset="0"/>
              </a:rPr>
              <a:t>ST X</a:t>
            </a:r>
            <a:r>
              <a:rPr lang="en-US" dirty="0" smtClean="0">
                <a:latin typeface="Times New Roman" pitchFamily="18" charset="0"/>
                <a:cs typeface="Times New Roman" pitchFamily="18" charset="0"/>
              </a:rPr>
              <a:t> is executed in three steps: the address field of ST X is transferred to AR, the contents of the accumulator AC are transferred to DR.</a:t>
            </a:r>
          </a:p>
          <a:p>
            <a:pPr marL="457200" indent="-457200" algn="just">
              <a:buFont typeface="Wingdings" pitchFamily="2" charset="2"/>
              <a:buChar char="Ø"/>
            </a:pPr>
            <a:r>
              <a:rPr lang="en-US" dirty="0" smtClean="0">
                <a:latin typeface="Times New Roman" pitchFamily="18" charset="0"/>
                <a:cs typeface="Times New Roman" pitchFamily="18" charset="0"/>
              </a:rPr>
              <a:t>Finally the memory write operation M(AR) := DR is performed.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107436"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Introduction:</a:t>
            </a:r>
          </a:p>
        </p:txBody>
      </p:sp>
      <p:sp>
        <p:nvSpPr>
          <p:cNvPr id="5" name="Rectangle 4"/>
          <p:cNvSpPr/>
          <p:nvPr/>
        </p:nvSpPr>
        <p:spPr>
          <a:xfrm>
            <a:off x="3994991" y="62474"/>
            <a:ext cx="5263171"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 </a:t>
            </a:r>
            <a:r>
              <a:rPr lang="en-IN" sz="2800" b="1" dirty="0">
                <a:solidFill>
                  <a:srgbClr val="FFFF00"/>
                </a:solidFill>
                <a:latin typeface="Times New Roman" pitchFamily="18" charset="0"/>
                <a:cs typeface="Times New Roman" pitchFamily="18" charset="0"/>
              </a:rPr>
              <a:t>- </a:t>
            </a:r>
            <a:r>
              <a:rPr lang="en-IN" sz="2800" b="1" dirty="0" smtClean="0">
                <a:solidFill>
                  <a:srgbClr val="FFFF00"/>
                </a:solidFill>
                <a:latin typeface="Times New Roman" pitchFamily="18" charset="0"/>
                <a:cs typeface="Times New Roman" pitchFamily="18" charset="0"/>
              </a:rPr>
              <a:t>DATA PATH DESIGN</a:t>
            </a:r>
            <a:endParaRPr lang="en-IN" sz="2800" dirty="0">
              <a:solidFill>
                <a:srgbClr val="FFFF00"/>
              </a:solidFill>
              <a:latin typeface="Times New Roman" pitchFamily="18" charset="0"/>
              <a:cs typeface="Times New Roman" pitchFamily="18" charset="0"/>
            </a:endParaRPr>
          </a:p>
        </p:txBody>
      </p:sp>
      <p:sp>
        <p:nvSpPr>
          <p:cNvPr id="2" name="Rectangle 1"/>
          <p:cNvSpPr/>
          <p:nvPr/>
        </p:nvSpPr>
        <p:spPr>
          <a:xfrm>
            <a:off x="508994" y="1776264"/>
            <a:ext cx="4036682" cy="477054"/>
          </a:xfrm>
          <a:prstGeom prst="rect">
            <a:avLst/>
          </a:prstGeom>
        </p:spPr>
        <p:txBody>
          <a:bodyPr wrap="none">
            <a:spAutoFit/>
          </a:bodyPr>
          <a:lstStyle/>
          <a:p>
            <a:pPr algn="just"/>
            <a:r>
              <a:rPr lang="en-US" b="1" dirty="0" smtClean="0">
                <a:latin typeface="Times New Roman" pitchFamily="18" charset="0"/>
                <a:cs typeface="Times New Roman" pitchFamily="18" charset="0"/>
              </a:rPr>
              <a:t>Digital </a:t>
            </a:r>
            <a:r>
              <a:rPr lang="en-US" b="1" dirty="0">
                <a:latin typeface="Times New Roman" pitchFamily="18" charset="0"/>
                <a:cs typeface="Times New Roman" pitchFamily="18" charset="0"/>
              </a:rPr>
              <a:t>system </a:t>
            </a:r>
            <a:r>
              <a:rPr lang="en-US" b="1" dirty="0" smtClean="0">
                <a:latin typeface="Times New Roman" pitchFamily="18" charset="0"/>
                <a:cs typeface="Times New Roman" pitchFamily="18" charset="0"/>
              </a:rPr>
              <a:t>has two </a:t>
            </a:r>
            <a:r>
              <a:rPr lang="en-US" b="1" dirty="0">
                <a:latin typeface="Times New Roman" pitchFamily="18" charset="0"/>
                <a:cs typeface="Times New Roman" pitchFamily="18" charset="0"/>
              </a:rPr>
              <a:t>parts</a:t>
            </a:r>
            <a:endParaRPr lang="en-IN" b="1" dirty="0">
              <a:latin typeface="Times New Roman" pitchFamily="18" charset="0"/>
              <a:cs typeface="Times New Roman" pitchFamily="18" charset="0"/>
            </a:endParaRPr>
          </a:p>
        </p:txBody>
      </p:sp>
      <p:sp>
        <p:nvSpPr>
          <p:cNvPr id="3" name="Rectangle 2"/>
          <p:cNvSpPr/>
          <p:nvPr/>
        </p:nvSpPr>
        <p:spPr>
          <a:xfrm>
            <a:off x="508994" y="2321195"/>
            <a:ext cx="12084494" cy="440120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sz="2800" b="1" dirty="0" smtClean="0">
                <a:solidFill>
                  <a:srgbClr val="FF0000"/>
                </a:solidFill>
                <a:latin typeface="Times New Roman" pitchFamily="18" charset="0"/>
                <a:cs typeface="Times New Roman" pitchFamily="18" charset="0"/>
              </a:rPr>
              <a:t>A </a:t>
            </a:r>
            <a:r>
              <a:rPr lang="en-US" sz="2800" b="1" dirty="0" err="1" smtClean="0">
                <a:solidFill>
                  <a:srgbClr val="FF0000"/>
                </a:solidFill>
                <a:latin typeface="Times New Roman" pitchFamily="18" charset="0"/>
                <a:cs typeface="Times New Roman" pitchFamily="18" charset="0"/>
              </a:rPr>
              <a:t>Datapath</a:t>
            </a:r>
            <a:r>
              <a:rPr lang="en-US" sz="2800" b="1" dirty="0" smtClean="0">
                <a:solidFill>
                  <a:srgbClr val="FF0000"/>
                </a:solidFill>
                <a:latin typeface="Times New Roman" pitchFamily="18" charset="0"/>
                <a:cs typeface="Times New Roman" pitchFamily="18" charset="0"/>
              </a:rPr>
              <a:t> (Data Processing) Unit:</a:t>
            </a:r>
          </a:p>
          <a:p>
            <a:pPr marL="982980" lvl="1" indent="-342900" algn="just">
              <a:buFont typeface="Wingdings" pitchFamily="2" charset="2"/>
              <a:buChar char="Ø"/>
            </a:pPr>
            <a:r>
              <a:rPr lang="en-US" sz="2800" dirty="0" smtClean="0">
                <a:latin typeface="Times New Roman" pitchFamily="18" charset="0"/>
                <a:cs typeface="Times New Roman" pitchFamily="18" charset="0"/>
              </a:rPr>
              <a:t>The </a:t>
            </a:r>
            <a:r>
              <a:rPr lang="en-US" sz="2800" dirty="0" err="1">
                <a:latin typeface="Times New Roman" pitchFamily="18" charset="0"/>
                <a:cs typeface="Times New Roman" pitchFamily="18" charset="0"/>
              </a:rPr>
              <a:t>datapath</a:t>
            </a:r>
            <a:r>
              <a:rPr lang="en-US" sz="2800" dirty="0">
                <a:latin typeface="Times New Roman" pitchFamily="18" charset="0"/>
                <a:cs typeface="Times New Roman" pitchFamily="18" charset="0"/>
              </a:rPr>
              <a:t> is a network </a:t>
            </a:r>
            <a:r>
              <a:rPr lang="en-US" sz="2800" dirty="0" smtClean="0">
                <a:latin typeface="Times New Roman" pitchFamily="18" charset="0"/>
                <a:cs typeface="Times New Roman" pitchFamily="18" charset="0"/>
              </a:rPr>
              <a:t>of functional </a:t>
            </a:r>
            <a:r>
              <a:rPr lang="en-US" sz="2800" dirty="0">
                <a:latin typeface="Times New Roman" pitchFamily="18" charset="0"/>
                <a:cs typeface="Times New Roman" pitchFamily="18" charset="0"/>
              </a:rPr>
              <a:t>and storage units capable of performing certain (micro) operations </a:t>
            </a:r>
            <a:r>
              <a:rPr lang="en-US" sz="2800" dirty="0" smtClean="0">
                <a:latin typeface="Times New Roman" pitchFamily="18" charset="0"/>
                <a:cs typeface="Times New Roman" pitchFamily="18" charset="0"/>
              </a:rPr>
              <a:t>on </a:t>
            </a:r>
            <a:r>
              <a:rPr lang="en-IN" sz="2800" dirty="0" smtClean="0">
                <a:latin typeface="Times New Roman" pitchFamily="18" charset="0"/>
                <a:cs typeface="Times New Roman" pitchFamily="18" charset="0"/>
              </a:rPr>
              <a:t>data </a:t>
            </a:r>
            <a:r>
              <a:rPr lang="en-IN" sz="2800" dirty="0">
                <a:latin typeface="Times New Roman" pitchFamily="18" charset="0"/>
                <a:cs typeface="Times New Roman" pitchFamily="18" charset="0"/>
              </a:rPr>
              <a:t>words.</a:t>
            </a:r>
            <a:endParaRPr lang="en-US" sz="2800" dirty="0" smtClean="0">
              <a:latin typeface="Times New Roman" pitchFamily="18" charset="0"/>
              <a:cs typeface="Times New Roman" pitchFamily="18" charset="0"/>
            </a:endParaRPr>
          </a:p>
          <a:p>
            <a:pPr marL="457200" indent="-457200" algn="just">
              <a:buFont typeface="+mj-lt"/>
              <a:buAutoNum type="arabicPeriod" startAt="2"/>
            </a:pPr>
            <a:r>
              <a:rPr lang="en-US" sz="2800" b="1" dirty="0" smtClean="0">
                <a:solidFill>
                  <a:srgbClr val="FF0000"/>
                </a:solidFill>
                <a:latin typeface="Times New Roman" pitchFamily="18" charset="0"/>
                <a:cs typeface="Times New Roman" pitchFamily="18" charset="0"/>
              </a:rPr>
              <a:t>A Control Unit:</a:t>
            </a:r>
          </a:p>
          <a:p>
            <a:pPr marL="982980" lvl="1" indent="-342900" algn="just">
              <a:buFont typeface="Wingdings" pitchFamily="2" charset="2"/>
              <a:buChar char="Ø"/>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control unit is to issue control signals to the </a:t>
            </a:r>
            <a:r>
              <a:rPr lang="en-US" sz="2800" dirty="0" err="1" smtClean="0">
                <a:latin typeface="Times New Roman" pitchFamily="18" charset="0"/>
                <a:cs typeface="Times New Roman" pitchFamily="18" charset="0"/>
              </a:rPr>
              <a:t>datapath</a:t>
            </a:r>
            <a:r>
              <a:rPr lang="en-US" sz="2800" dirty="0" smtClean="0">
                <a:latin typeface="Times New Roman" pitchFamily="18" charset="0"/>
                <a:cs typeface="Times New Roman" pitchFamily="18" charset="0"/>
              </a:rPr>
              <a:t>. </a:t>
            </a:r>
          </a:p>
          <a:p>
            <a:pPr marL="982980" lvl="1" indent="-342900" algn="just">
              <a:buFont typeface="Wingdings" pitchFamily="2" charset="2"/>
              <a:buChar char="Ø"/>
            </a:pPr>
            <a:r>
              <a:rPr lang="en-US" sz="2800" dirty="0" smtClean="0">
                <a:latin typeface="Times New Roman" pitchFamily="18" charset="0"/>
                <a:cs typeface="Times New Roman" pitchFamily="18" charset="0"/>
              </a:rPr>
              <a:t>These </a:t>
            </a:r>
            <a:r>
              <a:rPr lang="en-US" sz="2800" dirty="0">
                <a:latin typeface="Times New Roman" pitchFamily="18" charset="0"/>
                <a:cs typeface="Times New Roman" pitchFamily="18" charset="0"/>
              </a:rPr>
              <a:t>control signals enter the </a:t>
            </a:r>
            <a:r>
              <a:rPr lang="en-US" sz="2800" dirty="0" err="1">
                <a:latin typeface="Times New Roman" pitchFamily="18" charset="0"/>
                <a:cs typeface="Times New Roman" pitchFamily="18" charset="0"/>
              </a:rPr>
              <a:t>datapath</a:t>
            </a:r>
            <a:r>
              <a:rPr lang="en-US" sz="2800" dirty="0">
                <a:latin typeface="Times New Roman" pitchFamily="18" charset="0"/>
                <a:cs typeface="Times New Roman" pitchFamily="18" charset="0"/>
              </a:rPr>
              <a:t> at "control points" where they </a:t>
            </a:r>
            <a:r>
              <a:rPr lang="en-US" sz="2800" dirty="0" smtClean="0">
                <a:latin typeface="Times New Roman" pitchFamily="18" charset="0"/>
                <a:cs typeface="Times New Roman" pitchFamily="18" charset="0"/>
              </a:rPr>
              <a:t>select the </a:t>
            </a:r>
            <a:r>
              <a:rPr lang="en-US" sz="2800" dirty="0">
                <a:latin typeface="Times New Roman" pitchFamily="18" charset="0"/>
                <a:cs typeface="Times New Roman" pitchFamily="18" charset="0"/>
              </a:rPr>
              <a:t>functions to be performed at specific times and route the data through </a:t>
            </a:r>
            <a:r>
              <a:rPr lang="en-US" sz="2800" dirty="0" smtClean="0">
                <a:latin typeface="Times New Roman" pitchFamily="18" charset="0"/>
                <a:cs typeface="Times New Roman" pitchFamily="18" charset="0"/>
              </a:rPr>
              <a:t>the appropriate </a:t>
            </a:r>
            <a:r>
              <a:rPr lang="en-US" sz="2800" dirty="0">
                <a:latin typeface="Times New Roman" pitchFamily="18" charset="0"/>
                <a:cs typeface="Times New Roman" pitchFamily="18" charset="0"/>
              </a:rPr>
              <a:t>parts of the </a:t>
            </a:r>
            <a:r>
              <a:rPr lang="en-US" sz="2800" dirty="0" err="1">
                <a:latin typeface="Times New Roman" pitchFamily="18" charset="0"/>
                <a:cs typeface="Times New Roman" pitchFamily="18" charset="0"/>
              </a:rPr>
              <a:t>datapath</a:t>
            </a:r>
            <a:r>
              <a:rPr lang="en-US" sz="2800" dirty="0">
                <a:latin typeface="Times New Roman" pitchFamily="18" charset="0"/>
                <a:cs typeface="Times New Roman" pitchFamily="18" charset="0"/>
              </a:rPr>
              <a:t> unit. </a:t>
            </a:r>
            <a:endParaRPr lang="en-US" sz="2800" dirty="0" smtClean="0">
              <a:latin typeface="Times New Roman" pitchFamily="18" charset="0"/>
              <a:cs typeface="Times New Roman" pitchFamily="18" charset="0"/>
            </a:endParaRPr>
          </a:p>
          <a:p>
            <a:pPr marL="982980" lvl="1" indent="-342900" algn="just">
              <a:buFont typeface="Wingdings" pitchFamily="2" charset="2"/>
              <a:buChar char="Ø"/>
            </a:pPr>
            <a:r>
              <a:rPr lang="en-US" sz="2800" dirty="0" smtClean="0">
                <a:latin typeface="Times New Roman" pitchFamily="18" charset="0"/>
                <a:cs typeface="Times New Roman" pitchFamily="18" charset="0"/>
              </a:rPr>
              <a:t>In </a:t>
            </a:r>
            <a:r>
              <a:rPr lang="en-US" sz="2800" dirty="0">
                <a:latin typeface="Times New Roman" pitchFamily="18" charset="0"/>
                <a:cs typeface="Times New Roman" pitchFamily="18" charset="0"/>
              </a:rPr>
              <a:t>other words, the control unit </a:t>
            </a:r>
            <a:r>
              <a:rPr lang="en-US" sz="2800" dirty="0" smtClean="0">
                <a:latin typeface="Times New Roman" pitchFamily="18" charset="0"/>
                <a:cs typeface="Times New Roman" pitchFamily="18" charset="0"/>
              </a:rPr>
              <a:t>logically reconfigures </a:t>
            </a:r>
            <a:r>
              <a:rPr lang="en-US" sz="2800" dirty="0">
                <a:latin typeface="Times New Roman" pitchFamily="18" charset="0"/>
                <a:cs typeface="Times New Roman" pitchFamily="18" charset="0"/>
              </a:rPr>
              <a:t>the </a:t>
            </a:r>
            <a:r>
              <a:rPr lang="en-US" sz="2800" dirty="0" err="1">
                <a:latin typeface="Times New Roman" pitchFamily="18" charset="0"/>
                <a:cs typeface="Times New Roman" pitchFamily="18" charset="0"/>
              </a:rPr>
              <a:t>datapath</a:t>
            </a:r>
            <a:r>
              <a:rPr lang="en-US" sz="2800" dirty="0">
                <a:latin typeface="Times New Roman" pitchFamily="18" charset="0"/>
                <a:cs typeface="Times New Roman" pitchFamily="18" charset="0"/>
              </a:rPr>
              <a:t> to implement some specified instruction or program.</a:t>
            </a:r>
            <a:endParaRPr lang="en-IN" sz="2800" dirty="0">
              <a:latin typeface="Times New Roman" pitchFamily="18" charset="0"/>
              <a:cs typeface="Times New Roman" pitchFamily="18" charset="0"/>
            </a:endParaRPr>
          </a:p>
        </p:txBody>
      </p:sp>
    </p:spTree>
    <p:extLst>
      <p:ext uri="{BB962C8B-B14F-4D97-AF65-F5344CB8AC3E}">
        <p14:creationId xmlns="" xmlns:p14="http://schemas.microsoft.com/office/powerpoint/2010/main" val="457924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74543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330649" y="1560240"/>
            <a:ext cx="408637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CPU Flowchart Description</a:t>
            </a:r>
          </a:p>
        </p:txBody>
      </p:sp>
      <p:sp>
        <p:nvSpPr>
          <p:cNvPr id="7" name="Rectangle 6"/>
          <p:cNvSpPr/>
          <p:nvPr/>
        </p:nvSpPr>
        <p:spPr>
          <a:xfrm>
            <a:off x="712168" y="2208312"/>
            <a:ext cx="11521280" cy="446276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branch-on-zero instruction </a:t>
            </a:r>
            <a:r>
              <a:rPr lang="en-US" b="1" dirty="0" smtClean="0">
                <a:latin typeface="Times New Roman" pitchFamily="18" charset="0"/>
                <a:cs typeface="Times New Roman" pitchFamily="18" charset="0"/>
              </a:rPr>
              <a:t>BZ </a:t>
            </a:r>
            <a:r>
              <a:rPr lang="en-US" b="1" dirty="0" err="1" smtClean="0">
                <a:latin typeface="Times New Roman" pitchFamily="18" charset="0"/>
                <a:cs typeface="Times New Roman" pitchFamily="18" charset="0"/>
              </a:rPr>
              <a:t>adr</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executed by first testing AC. </a:t>
            </a:r>
          </a:p>
          <a:p>
            <a:pPr marL="457200" indent="-457200" algn="just">
              <a:buFont typeface="Wingdings" pitchFamily="2" charset="2"/>
              <a:buChar char="Ø"/>
            </a:pPr>
            <a:r>
              <a:rPr lang="en-US" dirty="0" smtClean="0">
                <a:latin typeface="Times New Roman" pitchFamily="18" charset="0"/>
                <a:cs typeface="Times New Roman" pitchFamily="18" charset="0"/>
              </a:rPr>
              <a:t>If </a:t>
            </a:r>
            <a:r>
              <a:rPr lang="en-US" b="1" dirty="0" smtClean="0">
                <a:latin typeface="Times New Roman" pitchFamily="18" charset="0"/>
                <a:cs typeface="Times New Roman" pitchFamily="18" charset="0"/>
              </a:rPr>
              <a:t>AC ≠ 0</a:t>
            </a:r>
            <a:r>
              <a:rPr lang="en-US" dirty="0" smtClean="0">
                <a:latin typeface="Times New Roman" pitchFamily="18" charset="0"/>
                <a:cs typeface="Times New Roman" pitchFamily="18" charset="0"/>
              </a:rPr>
              <a:t>, no action is taken.</a:t>
            </a:r>
          </a:p>
          <a:p>
            <a:pPr marL="457200" indent="-457200" algn="just">
              <a:buFont typeface="Wingdings" pitchFamily="2" charset="2"/>
              <a:buChar char="Ø"/>
            </a:pPr>
            <a:r>
              <a:rPr lang="en-US" dirty="0" smtClean="0">
                <a:latin typeface="Times New Roman" pitchFamily="18" charset="0"/>
                <a:cs typeface="Times New Roman" pitchFamily="18" charset="0"/>
              </a:rPr>
              <a:t>If </a:t>
            </a:r>
            <a:r>
              <a:rPr lang="en-US" b="1" dirty="0" smtClean="0">
                <a:latin typeface="Times New Roman" pitchFamily="18" charset="0"/>
                <a:cs typeface="Times New Roman" pitchFamily="18" charset="0"/>
              </a:rPr>
              <a:t>AC = 0</a:t>
            </a:r>
            <a:r>
              <a:rPr lang="en-US" dirty="0" smtClean="0">
                <a:latin typeface="Times New Roman" pitchFamily="18" charset="0"/>
                <a:cs typeface="Times New Roman" pitchFamily="18" charset="0"/>
              </a:rPr>
              <a:t>, the address field </a:t>
            </a:r>
            <a:r>
              <a:rPr lang="en-US" dirty="0" err="1" smtClean="0">
                <a:latin typeface="Times New Roman" pitchFamily="18" charset="0"/>
                <a:cs typeface="Times New Roman" pitchFamily="18" charset="0"/>
              </a:rPr>
              <a:t>adr</a:t>
            </a:r>
            <a:r>
              <a:rPr lang="en-US" dirty="0" smtClean="0">
                <a:latin typeface="Times New Roman" pitchFamily="18" charset="0"/>
                <a:cs typeface="Times New Roman" pitchFamily="18" charset="0"/>
              </a:rPr>
              <a:t>, which is in DR(ADR), is transferred to PC, thus effecting the branch operation.</a:t>
            </a:r>
          </a:p>
          <a:p>
            <a:pPr marL="457200" indent="-457200" algn="just">
              <a:buFont typeface="Wingdings" pitchFamily="2" charset="2"/>
              <a:buChar char="Ø"/>
            </a:pPr>
            <a:r>
              <a:rPr lang="en-US" smtClean="0">
                <a:latin typeface="Times New Roman" pitchFamily="18" charset="0"/>
                <a:cs typeface="Times New Roman" pitchFamily="18" charset="0"/>
              </a:rPr>
              <a:t>The micro-operations </a:t>
            </a:r>
            <a:r>
              <a:rPr lang="en-US" dirty="0" smtClean="0">
                <a:latin typeface="Times New Roman" pitchFamily="18" charset="0"/>
                <a:cs typeface="Times New Roman" pitchFamily="18" charset="0"/>
              </a:rPr>
              <a:t>appearing in the flowchart implicitly determine the control signals and control points needed by the CPU.</a:t>
            </a:r>
          </a:p>
          <a:p>
            <a:pPr marL="457200" indent="-457200" algn="just">
              <a:buFont typeface="Wingdings" pitchFamily="2" charset="2"/>
              <a:buChar char="Ø"/>
            </a:pPr>
            <a:endParaRPr lang="en-US" dirty="0" smtClean="0">
              <a:latin typeface="Times New Roman" pitchFamily="18" charset="0"/>
              <a:cs typeface="Times New Roman" pitchFamily="18" charset="0"/>
            </a:endParaRPr>
          </a:p>
          <a:p>
            <a:pPr marL="457200" indent="-457200" algn="just">
              <a:buFont typeface="Wingdings" pitchFamily="2" charset="2"/>
              <a:buChar char="Ø"/>
            </a:pPr>
            <a:r>
              <a:rPr lang="en-US" dirty="0" smtClean="0">
                <a:latin typeface="Times New Roman" pitchFamily="18" charset="0"/>
                <a:cs typeface="Times New Roman" pitchFamily="18" charset="0"/>
              </a:rPr>
              <a:t>These control lines can be placed in the three basic groups.</a:t>
            </a:r>
          </a:p>
          <a:p>
            <a:pPr marL="1737360" lvl="2" indent="-457200" algn="just">
              <a:buFont typeface="Wingdings" pitchFamily="2" charset="2"/>
              <a:buChar char="Ø"/>
            </a:pPr>
            <a:r>
              <a:rPr lang="en-US" sz="2800" b="1" dirty="0" smtClean="0">
                <a:latin typeface="Times New Roman" pitchFamily="18" charset="0"/>
                <a:cs typeface="Times New Roman" pitchFamily="18" charset="0"/>
              </a:rPr>
              <a:t>Function select: c</a:t>
            </a:r>
            <a:r>
              <a:rPr lang="en-US" sz="2800" b="1" baseline="-25000" dirty="0" smtClean="0">
                <a:latin typeface="Times New Roman" pitchFamily="18" charset="0"/>
                <a:cs typeface="Times New Roman" pitchFamily="18" charset="0"/>
              </a:rPr>
              <a:t>2</a:t>
            </a:r>
            <a:r>
              <a:rPr lang="en-US" sz="2800" b="1" dirty="0" smtClean="0">
                <a:latin typeface="Times New Roman" pitchFamily="18" charset="0"/>
                <a:cs typeface="Times New Roman" pitchFamily="18" charset="0"/>
              </a:rPr>
              <a:t> , c</a:t>
            </a:r>
            <a:r>
              <a:rPr lang="en-US" sz="2800" b="1" baseline="-25000" dirty="0" smtClean="0">
                <a:latin typeface="Times New Roman" pitchFamily="18" charset="0"/>
                <a:cs typeface="Times New Roman" pitchFamily="18" charset="0"/>
              </a:rPr>
              <a:t>9</a:t>
            </a:r>
            <a:r>
              <a:rPr lang="en-US" sz="2800" b="1" dirty="0" smtClean="0">
                <a:latin typeface="Times New Roman" pitchFamily="18" charset="0"/>
                <a:cs typeface="Times New Roman" pitchFamily="18" charset="0"/>
              </a:rPr>
              <a:t>, c</a:t>
            </a:r>
            <a:r>
              <a:rPr lang="en-US" sz="2800" b="1" baseline="-25000" dirty="0" smtClean="0">
                <a:latin typeface="Times New Roman" pitchFamily="18" charset="0"/>
                <a:cs typeface="Times New Roman" pitchFamily="18" charset="0"/>
              </a:rPr>
              <a:t>10</a:t>
            </a:r>
            <a:r>
              <a:rPr lang="en-US" sz="2800" b="1" dirty="0" smtClean="0">
                <a:latin typeface="Times New Roman" pitchFamily="18" charset="0"/>
                <a:cs typeface="Times New Roman" pitchFamily="18" charset="0"/>
              </a:rPr>
              <a:t>, c</a:t>
            </a:r>
            <a:r>
              <a:rPr lang="en-US" sz="2800" b="1" baseline="-25000" dirty="0" smtClean="0">
                <a:latin typeface="Times New Roman" pitchFamily="18" charset="0"/>
                <a:cs typeface="Times New Roman" pitchFamily="18" charset="0"/>
              </a:rPr>
              <a:t>11</a:t>
            </a:r>
            <a:r>
              <a:rPr lang="en-US" sz="2800" b="1" dirty="0" smtClean="0">
                <a:latin typeface="Times New Roman" pitchFamily="18" charset="0"/>
                <a:cs typeface="Times New Roman" pitchFamily="18" charset="0"/>
              </a:rPr>
              <a:t> , c</a:t>
            </a:r>
            <a:r>
              <a:rPr lang="en-US" sz="2800" b="1" baseline="-25000" dirty="0" smtClean="0">
                <a:latin typeface="Times New Roman" pitchFamily="18" charset="0"/>
                <a:cs typeface="Times New Roman" pitchFamily="18" charset="0"/>
              </a:rPr>
              <a:t>12</a:t>
            </a:r>
            <a:r>
              <a:rPr lang="en-US" sz="2800" b="1" dirty="0" smtClean="0">
                <a:latin typeface="Times New Roman" pitchFamily="18" charset="0"/>
                <a:cs typeface="Times New Roman" pitchFamily="18" charset="0"/>
              </a:rPr>
              <a:t> .</a:t>
            </a:r>
          </a:p>
          <a:p>
            <a:pPr marL="1737360" lvl="2" indent="-457200" algn="just">
              <a:buFont typeface="Wingdings" pitchFamily="2" charset="2"/>
              <a:buChar char="Ø"/>
            </a:pPr>
            <a:r>
              <a:rPr lang="en-US" sz="2800" b="1" dirty="0" smtClean="0">
                <a:latin typeface="Times New Roman" pitchFamily="18" charset="0"/>
                <a:cs typeface="Times New Roman" pitchFamily="18" charset="0"/>
              </a:rPr>
              <a:t>Storage control: c</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c</a:t>
            </a:r>
            <a:r>
              <a:rPr lang="en-US" sz="2800" b="1" baseline="-25000" dirty="0" smtClean="0">
                <a:latin typeface="Times New Roman" pitchFamily="18" charset="0"/>
                <a:cs typeface="Times New Roman" pitchFamily="18" charset="0"/>
              </a:rPr>
              <a:t>8</a:t>
            </a:r>
            <a:r>
              <a:rPr lang="en-US" sz="2800" b="1" dirty="0" smtClean="0">
                <a:latin typeface="Times New Roman" pitchFamily="18" charset="0"/>
                <a:cs typeface="Times New Roman" pitchFamily="18" charset="0"/>
              </a:rPr>
              <a:t> .</a:t>
            </a:r>
          </a:p>
          <a:p>
            <a:pPr marL="1737360" lvl="2" indent="-457200" algn="just">
              <a:buFont typeface="Wingdings" pitchFamily="2" charset="2"/>
              <a:buChar char="Ø"/>
            </a:pPr>
            <a:r>
              <a:rPr lang="en-US" sz="2800" b="1" dirty="0" smtClean="0">
                <a:latin typeface="Times New Roman" pitchFamily="18" charset="0"/>
                <a:cs typeface="Times New Roman" pitchFamily="18" charset="0"/>
              </a:rPr>
              <a:t>Data routing: c</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 c</a:t>
            </a:r>
            <a:r>
              <a:rPr lang="en-US" sz="2800" b="1" baseline="-25000" dirty="0" smtClean="0">
                <a:latin typeface="Times New Roman" pitchFamily="18" charset="0"/>
                <a:cs typeface="Times New Roman" pitchFamily="18" charset="0"/>
              </a:rPr>
              <a:t>3</a:t>
            </a:r>
            <a:r>
              <a:rPr lang="en-US" sz="2800" b="1" dirty="0" smtClean="0">
                <a:latin typeface="Times New Roman" pitchFamily="18" charset="0"/>
                <a:cs typeface="Times New Roman" pitchFamily="18" charset="0"/>
              </a:rPr>
              <a:t> , c</a:t>
            </a:r>
            <a:r>
              <a:rPr lang="en-US" sz="2800" b="1" baseline="-25000" dirty="0" smtClean="0">
                <a:latin typeface="Times New Roman" pitchFamily="18" charset="0"/>
                <a:cs typeface="Times New Roman" pitchFamily="18" charset="0"/>
              </a:rPr>
              <a:t>4</a:t>
            </a:r>
            <a:r>
              <a:rPr lang="en-US" sz="2800" b="1" dirty="0" smtClean="0">
                <a:latin typeface="Times New Roman" pitchFamily="18" charset="0"/>
                <a:cs typeface="Times New Roman" pitchFamily="18" charset="0"/>
              </a:rPr>
              <a:t>, c</a:t>
            </a:r>
            <a:r>
              <a:rPr lang="en-US" sz="2800" b="1" baseline="-25000" dirty="0" smtClean="0">
                <a:latin typeface="Times New Roman" pitchFamily="18" charset="0"/>
                <a:cs typeface="Times New Roman" pitchFamily="18" charset="0"/>
              </a:rPr>
              <a:t>4</a:t>
            </a:r>
            <a:r>
              <a:rPr lang="en-US" sz="2800" b="1" dirty="0" smtClean="0">
                <a:latin typeface="Times New Roman" pitchFamily="18" charset="0"/>
                <a:cs typeface="Times New Roman" pitchFamily="18" charset="0"/>
              </a:rPr>
              <a:t> , c</a:t>
            </a:r>
            <a:r>
              <a:rPr lang="en-US" sz="2800" b="1" baseline="-25000" dirty="0" smtClean="0">
                <a:latin typeface="Times New Roman" pitchFamily="18" charset="0"/>
                <a:cs typeface="Times New Roman" pitchFamily="18" charset="0"/>
              </a:rPr>
              <a:t>6</a:t>
            </a:r>
            <a:r>
              <a:rPr lang="en-US" sz="2800" b="1" dirty="0" smtClean="0">
                <a:latin typeface="Times New Roman" pitchFamily="18" charset="0"/>
                <a:cs typeface="Times New Roman" pitchFamily="18" charset="0"/>
              </a:rPr>
              <a:t>, c</a:t>
            </a:r>
            <a:r>
              <a:rPr lang="en-US" sz="2800" b="1" baseline="-25000" dirty="0" smtClean="0">
                <a:latin typeface="Times New Roman" pitchFamily="18" charset="0"/>
                <a:cs typeface="Times New Roman" pitchFamily="18" charset="0"/>
              </a:rPr>
              <a:t>7</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rot="5400000">
            <a:off x="2968505" y="-205182"/>
            <a:ext cx="7069925" cy="1215866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0" y="868963"/>
            <a:ext cx="274543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Control Unit</a:t>
            </a:r>
            <a:endParaRPr lang="en-IN" b="1" dirty="0">
              <a:latin typeface="Times New Roman" pitchFamily="18" charset="0"/>
              <a:cs typeface="Times New Roman" pitchFamily="18" charset="0"/>
            </a:endParaRP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5583484" y="1560240"/>
            <a:ext cx="2329484"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CPU Flowchart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74543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583484" y="1560240"/>
            <a:ext cx="2329484"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CPU Flowchart</a:t>
            </a:r>
          </a:p>
        </p:txBody>
      </p:sp>
      <p:pic>
        <p:nvPicPr>
          <p:cNvPr id="2050" name="Picture 2"/>
          <p:cNvPicPr>
            <a:picLocks noChangeAspect="1" noChangeArrowheads="1"/>
          </p:cNvPicPr>
          <p:nvPr/>
        </p:nvPicPr>
        <p:blipFill>
          <a:blip r:embed="rId2" cstate="print"/>
          <a:srcRect/>
          <a:stretch>
            <a:fillRect/>
          </a:stretch>
        </p:blipFill>
        <p:spPr bwMode="auto">
          <a:xfrm>
            <a:off x="280120" y="2220640"/>
            <a:ext cx="6480720" cy="697244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2051" name="Picture 3"/>
          <p:cNvPicPr>
            <a:picLocks noChangeAspect="1" noChangeArrowheads="1"/>
          </p:cNvPicPr>
          <p:nvPr/>
        </p:nvPicPr>
        <p:blipFill>
          <a:blip r:embed="rId3" cstate="print"/>
          <a:srcRect/>
          <a:stretch>
            <a:fillRect/>
          </a:stretch>
        </p:blipFill>
        <p:spPr bwMode="auto">
          <a:xfrm>
            <a:off x="6904856" y="2640360"/>
            <a:ext cx="5616624" cy="617642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936304" y="2352328"/>
            <a:ext cx="8582561" cy="662667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0" y="868963"/>
            <a:ext cx="274543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Control Unit</a:t>
            </a:r>
            <a:endParaRPr lang="en-IN" b="1" dirty="0">
              <a:latin typeface="Times New Roman" pitchFamily="18" charset="0"/>
              <a:cs typeface="Times New Roman" pitchFamily="18" charset="0"/>
            </a:endParaRP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5392688" y="1560240"/>
            <a:ext cx="293926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CPU Hardwire Unit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74543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392688" y="1560240"/>
            <a:ext cx="293926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CPU Hardwire Unit</a:t>
            </a:r>
          </a:p>
        </p:txBody>
      </p:sp>
      <p:pic>
        <p:nvPicPr>
          <p:cNvPr id="4098" name="Picture 2"/>
          <p:cNvPicPr>
            <a:picLocks noChangeAspect="1" noChangeArrowheads="1"/>
          </p:cNvPicPr>
          <p:nvPr/>
        </p:nvPicPr>
        <p:blipFill>
          <a:blip r:embed="rId2" cstate="print"/>
          <a:srcRect/>
          <a:stretch>
            <a:fillRect/>
          </a:stretch>
        </p:blipFill>
        <p:spPr bwMode="auto">
          <a:xfrm>
            <a:off x="856184" y="2496344"/>
            <a:ext cx="8391427" cy="316835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2296344" y="5952728"/>
            <a:ext cx="10412042" cy="338437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166813" y="594295"/>
            <a:ext cx="10467975" cy="8886825"/>
          </a:xfrm>
          <a:prstGeom prst="rect">
            <a:avLst/>
          </a:prstGeom>
          <a:noFill/>
          <a:ln w="9525">
            <a:noFill/>
            <a:miter lim="800000"/>
            <a:headEnd/>
            <a:tailEnd/>
          </a:ln>
        </p:spPr>
      </p:pic>
      <p:sp>
        <p:nvSpPr>
          <p:cNvPr id="5" name="Rectangle 4"/>
          <p:cNvSpPr/>
          <p:nvPr/>
        </p:nvSpPr>
        <p:spPr>
          <a:xfrm>
            <a:off x="0" y="408112"/>
            <a:ext cx="274543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Control Unit</a:t>
            </a:r>
            <a:endParaRPr lang="en-IN" b="1" dirty="0">
              <a:latin typeface="Times New Roman" pitchFamily="18" charset="0"/>
              <a:cs typeface="Times New Roman" pitchFamily="18" charset="0"/>
            </a:endParaRP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0" y="5304656"/>
            <a:ext cx="4215257"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CPU One-Hot Hardwire Unit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1344216"/>
            <a:ext cx="226055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Basic Concepts</a:t>
            </a:r>
          </a:p>
        </p:txBody>
      </p:sp>
      <p:sp>
        <p:nvSpPr>
          <p:cNvPr id="7" name="Rectangle 6"/>
          <p:cNvSpPr/>
          <p:nvPr/>
        </p:nvSpPr>
        <p:spPr>
          <a:xfrm>
            <a:off x="280120" y="1920280"/>
            <a:ext cx="12241360"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An instruction is implemented by a sequence of one or more sets of concurrent </a:t>
            </a:r>
            <a:r>
              <a:rPr lang="en-US" dirty="0" err="1" smtClean="0">
                <a:latin typeface="Times New Roman" pitchFamily="18" charset="0"/>
                <a:cs typeface="Times New Roman" pitchFamily="18" charset="0"/>
              </a:rPr>
              <a:t>microoperations</a:t>
            </a:r>
            <a:r>
              <a:rPr lang="en-US" dirty="0" smtClean="0">
                <a:latin typeface="Times New Roman" pitchFamily="18" charset="0"/>
                <a:cs typeface="Times New Roman" pitchFamily="18" charset="0"/>
              </a:rPr>
              <a:t>. </a:t>
            </a:r>
          </a:p>
          <a:p>
            <a:pPr marL="457200" indent="-457200" algn="just">
              <a:buFont typeface="Wingdings" pitchFamily="2" charset="2"/>
              <a:buChar char="Ø"/>
            </a:pPr>
            <a:r>
              <a:rPr lang="en-US" dirty="0" smtClean="0">
                <a:latin typeface="Times New Roman" pitchFamily="18" charset="0"/>
                <a:cs typeface="Times New Roman" pitchFamily="18" charset="0"/>
              </a:rPr>
              <a:t>Each </a:t>
            </a:r>
            <a:r>
              <a:rPr lang="en-US" dirty="0" err="1" smtClean="0">
                <a:latin typeface="Times New Roman" pitchFamily="18" charset="0"/>
                <a:cs typeface="Times New Roman" pitchFamily="18" charset="0"/>
              </a:rPr>
              <a:t>microoperation</a:t>
            </a:r>
            <a:r>
              <a:rPr lang="en-US" dirty="0" smtClean="0">
                <a:latin typeface="Times New Roman" pitchFamily="18" charset="0"/>
                <a:cs typeface="Times New Roman" pitchFamily="18" charset="0"/>
              </a:rPr>
              <a:t> is associated with a group of control lines that must be activated in a prescribed sequence to trigger the </a:t>
            </a:r>
            <a:r>
              <a:rPr lang="en-US" dirty="0" err="1" smtClean="0">
                <a:latin typeface="Times New Roman" pitchFamily="18" charset="0"/>
                <a:cs typeface="Times New Roman" pitchFamily="18" charset="0"/>
              </a:rPr>
              <a:t>microoperations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8" name="Rectangle 7"/>
          <p:cNvSpPr/>
          <p:nvPr/>
        </p:nvSpPr>
        <p:spPr>
          <a:xfrm>
            <a:off x="352128" y="3648472"/>
            <a:ext cx="12097344" cy="240065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r>
              <a:rPr lang="en-US" b="1" dirty="0" smtClean="0">
                <a:latin typeface="Times New Roman" pitchFamily="18" charset="0"/>
                <a:cs typeface="Times New Roman" pitchFamily="18" charset="0"/>
              </a:rPr>
              <a:t>Disadvantage: Hardwired control unit </a:t>
            </a:r>
          </a:p>
          <a:p>
            <a:pPr marL="457200" indent="-457200" algn="just">
              <a:buFont typeface="+mj-lt"/>
              <a:buAutoNum type="arabicPeriod"/>
            </a:pPr>
            <a:r>
              <a:rPr lang="en-US" dirty="0" smtClean="0">
                <a:latin typeface="Times New Roman" pitchFamily="18" charset="0"/>
                <a:cs typeface="Times New Roman" pitchFamily="18" charset="0"/>
              </a:rPr>
              <a:t>As the number of instructions and control lines can be in the hundreds, a hardwired control unit is </a:t>
            </a:r>
            <a:r>
              <a:rPr lang="en-US" b="1" dirty="0" smtClean="0">
                <a:latin typeface="Times New Roman" pitchFamily="18" charset="0"/>
                <a:cs typeface="Times New Roman" pitchFamily="18" charset="0"/>
              </a:rPr>
              <a:t>difficult to design and verify</a:t>
            </a:r>
            <a:r>
              <a:rPr lang="en-US" dirty="0" smtClean="0">
                <a:latin typeface="Times New Roman" pitchFamily="18" charset="0"/>
                <a:cs typeface="Times New Roman" pitchFamily="18" charset="0"/>
              </a:rPr>
              <a:t>.</a:t>
            </a:r>
          </a:p>
          <a:p>
            <a:pPr marL="457200" indent="-457200" algn="just">
              <a:buFont typeface="+mj-lt"/>
              <a:buAutoNum type="arabicPeriod"/>
            </a:pPr>
            <a:r>
              <a:rPr lang="en-US" dirty="0" smtClean="0">
                <a:latin typeface="Times New Roman" pitchFamily="18" charset="0"/>
                <a:cs typeface="Times New Roman" pitchFamily="18" charset="0"/>
              </a:rPr>
              <a:t>Hardwired control unit is inherently </a:t>
            </a:r>
            <a:r>
              <a:rPr lang="en-US" b="1" dirty="0" smtClean="0">
                <a:latin typeface="Times New Roman" pitchFamily="18" charset="0"/>
                <a:cs typeface="Times New Roman" pitchFamily="18" charset="0"/>
              </a:rPr>
              <a:t>inflexible in the sense that changes</a:t>
            </a:r>
            <a:r>
              <a:rPr lang="en-US" dirty="0" smtClean="0">
                <a:latin typeface="Times New Roman" pitchFamily="18" charset="0"/>
                <a:cs typeface="Times New Roman" pitchFamily="18" charset="0"/>
              </a:rPr>
              <a:t>, for example, to correct design errors or update the instruction set, require that the control unit be redesigned.</a:t>
            </a:r>
            <a:endParaRPr lang="en-US" dirty="0">
              <a:latin typeface="Times New Roman" pitchFamily="18" charset="0"/>
              <a:cs typeface="Times New Roman" pitchFamily="18" charset="0"/>
            </a:endParaRPr>
          </a:p>
        </p:txBody>
      </p:sp>
      <p:sp>
        <p:nvSpPr>
          <p:cNvPr id="9" name="Rectangle 8"/>
          <p:cNvSpPr/>
          <p:nvPr/>
        </p:nvSpPr>
        <p:spPr>
          <a:xfrm>
            <a:off x="504528" y="7107178"/>
            <a:ext cx="12097344" cy="9541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r>
              <a:rPr lang="en-US" sz="2800" b="1" dirty="0" smtClean="0">
                <a:latin typeface="Times New Roman" pitchFamily="18" charset="0"/>
                <a:cs typeface="Times New Roman" pitchFamily="18" charset="0"/>
              </a:rPr>
              <a:t>Solution:</a:t>
            </a:r>
          </a:p>
          <a:p>
            <a:pPr marL="1097280" lvl="1" indent="-457200" algn="just">
              <a:buFont typeface="Wingdings" pitchFamily="2" charset="2"/>
              <a:buChar char="v"/>
            </a:pPr>
            <a:r>
              <a:rPr lang="en-US" sz="2800" dirty="0" smtClean="0">
                <a:latin typeface="Times New Roman" pitchFamily="18" charset="0"/>
                <a:cs typeface="Times New Roman" pitchFamily="18" charset="0"/>
              </a:rPr>
              <a:t>Flexible, easy design </a:t>
            </a:r>
            <a:r>
              <a:rPr lang="en-US" sz="2800" dirty="0" err="1" smtClean="0">
                <a:latin typeface="Times New Roman" pitchFamily="18" charset="0"/>
                <a:cs typeface="Times New Roman" pitchFamily="18" charset="0"/>
              </a:rPr>
              <a:t>Microprogrammed</a:t>
            </a:r>
            <a:r>
              <a:rPr lang="en-US" sz="2800" dirty="0" smtClean="0">
                <a:latin typeface="Times New Roman" pitchFamily="18" charset="0"/>
                <a:cs typeface="Times New Roman" pitchFamily="18" charset="0"/>
              </a:rPr>
              <a:t> Control Unit</a:t>
            </a:r>
            <a:endParaRPr lang="en-US" sz="2800" dirty="0">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226055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Basic Concepts</a:t>
            </a:r>
          </a:p>
        </p:txBody>
      </p:sp>
      <p:sp>
        <p:nvSpPr>
          <p:cNvPr id="7" name="Rectangle 6"/>
          <p:cNvSpPr/>
          <p:nvPr/>
        </p:nvSpPr>
        <p:spPr>
          <a:xfrm>
            <a:off x="72008" y="1436926"/>
            <a:ext cx="12449472" cy="12464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Ø"/>
            </a:pPr>
            <a:r>
              <a:rPr lang="en-US" b="1" dirty="0" smtClean="0">
                <a:latin typeface="Times New Roman" pitchFamily="18" charset="0"/>
                <a:cs typeface="Times New Roman" pitchFamily="18" charset="0"/>
              </a:rPr>
              <a:t>Control Memory: </a:t>
            </a:r>
            <a:r>
              <a:rPr lang="en-US" dirty="0" smtClean="0">
                <a:latin typeface="Times New Roman" pitchFamily="18" charset="0"/>
                <a:cs typeface="Times New Roman" pitchFamily="18" charset="0"/>
              </a:rPr>
              <a:t>Microprogramming is a method of control-unit design in which the control signal selection and sequencing information is stored in a ROM or RAM called a </a:t>
            </a:r>
            <a:r>
              <a:rPr lang="en-US" b="1" dirty="0" smtClean="0">
                <a:latin typeface="Times New Roman" pitchFamily="18" charset="0"/>
                <a:cs typeface="Times New Roman" pitchFamily="18" charset="0"/>
              </a:rPr>
              <a:t>control memory </a:t>
            </a:r>
            <a:r>
              <a:rPr lang="en-US" dirty="0" smtClean="0">
                <a:latin typeface="Times New Roman" pitchFamily="18" charset="0"/>
                <a:cs typeface="Times New Roman" pitchFamily="18" charset="0"/>
              </a:rPr>
              <a:t>CM.</a:t>
            </a:r>
            <a:endParaRPr lang="en-US" dirty="0">
              <a:latin typeface="Times New Roman" pitchFamily="18" charset="0"/>
              <a:cs typeface="Times New Roman" pitchFamily="18" charset="0"/>
            </a:endParaRPr>
          </a:p>
        </p:txBody>
      </p:sp>
      <p:sp>
        <p:nvSpPr>
          <p:cNvPr id="8" name="Rectangle 7"/>
          <p:cNvSpPr/>
          <p:nvPr/>
        </p:nvSpPr>
        <p:spPr>
          <a:xfrm>
            <a:off x="72008" y="2805158"/>
            <a:ext cx="12729592" cy="201593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Ø"/>
            </a:pPr>
            <a:r>
              <a:rPr lang="en-US" b="1" dirty="0" smtClean="0">
                <a:latin typeface="Times New Roman" pitchFamily="18" charset="0"/>
                <a:cs typeface="Times New Roman" pitchFamily="18" charset="0"/>
              </a:rPr>
              <a:t>Microinstruction: </a:t>
            </a:r>
            <a:r>
              <a:rPr lang="en-US" dirty="0" smtClean="0">
                <a:latin typeface="Times New Roman" pitchFamily="18" charset="0"/>
                <a:cs typeface="Times New Roman" pitchFamily="18" charset="0"/>
              </a:rPr>
              <a:t>The control signals to be activated at any time are specified by a </a:t>
            </a:r>
            <a:r>
              <a:rPr lang="en-US" b="1" dirty="0" smtClean="0">
                <a:latin typeface="Times New Roman" pitchFamily="18" charset="0"/>
                <a:cs typeface="Times New Roman" pitchFamily="18" charset="0"/>
              </a:rPr>
              <a:t>microinstruction</a:t>
            </a:r>
            <a:r>
              <a:rPr lang="en-US" dirty="0" smtClean="0">
                <a:latin typeface="Times New Roman" pitchFamily="18" charset="0"/>
                <a:cs typeface="Times New Roman" pitchFamily="18" charset="0"/>
              </a:rPr>
              <a:t>, which is fetched from CM in much the same way an instruction is fetched from main memory. </a:t>
            </a:r>
          </a:p>
          <a:p>
            <a:pPr marL="457200" indent="-457200" algn="just">
              <a:buFont typeface="Wingdings" pitchFamily="2" charset="2"/>
              <a:buChar char="Ø"/>
            </a:pPr>
            <a:r>
              <a:rPr lang="en-US" dirty="0" smtClean="0">
                <a:latin typeface="Times New Roman" pitchFamily="18" charset="0"/>
                <a:cs typeface="Times New Roman" pitchFamily="18" charset="0"/>
              </a:rPr>
              <a:t>Each microinstruction also explicitly or implicitly specifies the next microinstruction to be used, thereby providing the necessary information for </a:t>
            </a:r>
            <a:r>
              <a:rPr lang="en-US" dirty="0" err="1" smtClean="0">
                <a:latin typeface="Times New Roman" pitchFamily="18" charset="0"/>
                <a:cs typeface="Times New Roman" pitchFamily="18" charset="0"/>
              </a:rPr>
              <a:t>microoperation</a:t>
            </a:r>
            <a:r>
              <a:rPr lang="en-US" dirty="0" smtClean="0">
                <a:latin typeface="Times New Roman" pitchFamily="18" charset="0"/>
                <a:cs typeface="Times New Roman" pitchFamily="18" charset="0"/>
              </a:rPr>
              <a:t> sequencing.</a:t>
            </a:r>
            <a:endParaRPr lang="en-US" dirty="0">
              <a:latin typeface="Times New Roman" pitchFamily="18" charset="0"/>
              <a:cs typeface="Times New Roman" pitchFamily="18" charset="0"/>
            </a:endParaRPr>
          </a:p>
        </p:txBody>
      </p:sp>
      <p:sp>
        <p:nvSpPr>
          <p:cNvPr id="9" name="Rectangle 8"/>
          <p:cNvSpPr/>
          <p:nvPr/>
        </p:nvSpPr>
        <p:spPr>
          <a:xfrm>
            <a:off x="72008" y="4899610"/>
            <a:ext cx="12449472" cy="47705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Ø"/>
            </a:pPr>
            <a:r>
              <a:rPr lang="en-US" b="1" dirty="0" err="1" smtClean="0">
                <a:latin typeface="Times New Roman" pitchFamily="18" charset="0"/>
                <a:cs typeface="Times New Roman" pitchFamily="18" charset="0"/>
              </a:rPr>
              <a:t>Microprogram</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 set of related microinstructions forms a </a:t>
            </a:r>
            <a:r>
              <a:rPr lang="en-US" b="1" dirty="0" err="1" smtClean="0">
                <a:latin typeface="Times New Roman" pitchFamily="18" charset="0"/>
                <a:cs typeface="Times New Roman" pitchFamily="18" charset="0"/>
              </a:rPr>
              <a:t>microprogram</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0" name="Rectangle 9"/>
          <p:cNvSpPr/>
          <p:nvPr/>
        </p:nvSpPr>
        <p:spPr>
          <a:xfrm>
            <a:off x="136104" y="5520680"/>
            <a:ext cx="12385376" cy="390876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r>
              <a:rPr lang="en-US" b="1" dirty="0" err="1" smtClean="0">
                <a:latin typeface="Times New Roman" pitchFamily="18" charset="0"/>
                <a:cs typeface="Times New Roman" pitchFamily="18" charset="0"/>
              </a:rPr>
              <a:t>Microprogram</a:t>
            </a:r>
            <a:r>
              <a:rPr lang="en-US" b="1" dirty="0" smtClean="0">
                <a:latin typeface="Times New Roman" pitchFamily="18" charset="0"/>
                <a:cs typeface="Times New Roman" pitchFamily="18" charset="0"/>
              </a:rPr>
              <a:t> Advantage and Disadvantages:</a:t>
            </a:r>
          </a:p>
          <a:p>
            <a:pPr marL="457200" indent="-457200" algn="just">
              <a:buFont typeface="Wingdings" pitchFamily="2" charset="2"/>
              <a:buChar char="Ø"/>
            </a:pPr>
            <a:r>
              <a:rPr lang="en-US" sz="2400" dirty="0" err="1" smtClean="0">
                <a:latin typeface="Times New Roman" pitchFamily="18" charset="0"/>
                <a:cs typeface="Times New Roman" pitchFamily="18" charset="0"/>
              </a:rPr>
              <a:t>Microprograms</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can be changed relatively easily by changing the contents of CM</a:t>
            </a:r>
            <a:r>
              <a:rPr lang="en-US" sz="2400" dirty="0" smtClean="0">
                <a:latin typeface="Times New Roman" pitchFamily="18" charset="0"/>
                <a:cs typeface="Times New Roman" pitchFamily="18" charset="0"/>
              </a:rPr>
              <a:t>; hence microprogramming yields control units that are more flexible than their hardwired counterparts. </a:t>
            </a:r>
          </a:p>
          <a:p>
            <a:pPr marL="457200" indent="-457200" algn="just">
              <a:buFont typeface="Wingdings" pitchFamily="2" charset="2"/>
              <a:buChar char="Ø"/>
            </a:pPr>
            <a:r>
              <a:rPr lang="en-US" sz="2400" dirty="0" smtClean="0">
                <a:latin typeface="Times New Roman" pitchFamily="18" charset="0"/>
                <a:cs typeface="Times New Roman" pitchFamily="18" charset="0"/>
              </a:rPr>
              <a:t>This flexibility is achieved at s</a:t>
            </a:r>
            <a:r>
              <a:rPr lang="en-US" sz="2400" b="1" dirty="0" smtClean="0">
                <a:latin typeface="Times New Roman" pitchFamily="18" charset="0"/>
                <a:cs typeface="Times New Roman" pitchFamily="18" charset="0"/>
              </a:rPr>
              <a:t>ome extra hardware cost </a:t>
            </a:r>
            <a:r>
              <a:rPr lang="en-US" sz="2400" dirty="0" smtClean="0">
                <a:latin typeface="Times New Roman" pitchFamily="18" charset="0"/>
                <a:cs typeface="Times New Roman" pitchFamily="18" charset="0"/>
              </a:rPr>
              <a:t>due to the control memory and its access circuitry. </a:t>
            </a:r>
          </a:p>
          <a:p>
            <a:pPr marL="457200" indent="-457200" algn="just">
              <a:buFont typeface="Wingdings" pitchFamily="2" charset="2"/>
              <a:buChar char="Ø"/>
            </a:pPr>
            <a:r>
              <a:rPr lang="en-US" sz="2400" dirty="0" smtClean="0">
                <a:latin typeface="Times New Roman" pitchFamily="18" charset="0"/>
                <a:cs typeface="Times New Roman" pitchFamily="18" charset="0"/>
              </a:rPr>
              <a:t>There is also a </a:t>
            </a:r>
            <a:r>
              <a:rPr lang="en-US" sz="2400" b="1" dirty="0" smtClean="0">
                <a:latin typeface="Times New Roman" pitchFamily="18" charset="0"/>
                <a:cs typeface="Times New Roman" pitchFamily="18" charset="0"/>
              </a:rPr>
              <a:t>performance penalty due to the time required to access the microinstructions </a:t>
            </a:r>
            <a:r>
              <a:rPr lang="en-US" sz="2400" dirty="0" smtClean="0">
                <a:latin typeface="Times New Roman" pitchFamily="18" charset="0"/>
                <a:cs typeface="Times New Roman" pitchFamily="18" charset="0"/>
              </a:rPr>
              <a:t>from CM. </a:t>
            </a:r>
          </a:p>
          <a:p>
            <a:pPr marL="457200" indent="-457200" algn="just">
              <a:buFont typeface="Wingdings" pitchFamily="2" charset="2"/>
              <a:buChar char="Ø"/>
            </a:pPr>
            <a:r>
              <a:rPr lang="en-US" sz="2400" dirty="0" smtClean="0">
                <a:latin typeface="Times New Roman" pitchFamily="18" charset="0"/>
                <a:cs typeface="Times New Roman" pitchFamily="18" charset="0"/>
              </a:rPr>
              <a:t>These disadvantages have discouraged the use of microprogramming in RISCs and other high-speed processors, where chip area and circuit delay must both be minimized.</a:t>
            </a:r>
          </a:p>
          <a:p>
            <a:pPr marL="457200" indent="-457200" algn="just">
              <a:buFont typeface="Wingdings" pitchFamily="2" charset="2"/>
              <a:buChar char="Ø"/>
            </a:pPr>
            <a:r>
              <a:rPr lang="en-US" sz="2400" b="1" dirty="0" smtClean="0">
                <a:latin typeface="Times New Roman" pitchFamily="18" charset="0"/>
                <a:cs typeface="Times New Roman" pitchFamily="18" charset="0"/>
              </a:rPr>
              <a:t>Adaptability </a:t>
            </a:r>
            <a:r>
              <a:rPr lang="en-US" sz="2400" dirty="0" smtClean="0">
                <a:latin typeface="Times New Roman" pitchFamily="18" charset="0"/>
                <a:cs typeface="Times New Roman" pitchFamily="18" charset="0"/>
              </a:rPr>
              <a:t>to various processors also expected.</a:t>
            </a:r>
            <a:endParaRPr lang="en-US" sz="2400"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38337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Control Unit Organization</a:t>
            </a:r>
          </a:p>
        </p:txBody>
      </p:sp>
      <p:pic>
        <p:nvPicPr>
          <p:cNvPr id="2050" name="Picture 2"/>
          <p:cNvPicPr>
            <a:picLocks noChangeAspect="1" noChangeArrowheads="1"/>
          </p:cNvPicPr>
          <p:nvPr/>
        </p:nvPicPr>
        <p:blipFill>
          <a:blip r:embed="rId2" cstate="print"/>
          <a:srcRect/>
          <a:stretch>
            <a:fillRect/>
          </a:stretch>
        </p:blipFill>
        <p:spPr bwMode="auto">
          <a:xfrm>
            <a:off x="2296344" y="1560240"/>
            <a:ext cx="8136904" cy="786019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38337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Control Unit Organization</a:t>
            </a:r>
          </a:p>
        </p:txBody>
      </p:sp>
      <p:sp>
        <p:nvSpPr>
          <p:cNvPr id="7" name="Rectangle 6"/>
          <p:cNvSpPr/>
          <p:nvPr/>
        </p:nvSpPr>
        <p:spPr>
          <a:xfrm>
            <a:off x="280120" y="1704256"/>
            <a:ext cx="12241360" cy="201593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microinstruction has </a:t>
            </a:r>
            <a:r>
              <a:rPr lang="en-US" dirty="0" smtClean="0">
                <a:latin typeface="Times New Roman" pitchFamily="18" charset="0"/>
                <a:cs typeface="Times New Roman" pitchFamily="18" charset="0"/>
              </a:rPr>
              <a:t>two parts: a set of </a:t>
            </a:r>
            <a:r>
              <a:rPr lang="en-US" b="1" i="1" dirty="0" smtClean="0">
                <a:latin typeface="Times New Roman" pitchFamily="18" charset="0"/>
                <a:cs typeface="Times New Roman" pitchFamily="18" charset="0"/>
              </a:rPr>
              <a:t>control fields </a:t>
            </a:r>
            <a:r>
              <a:rPr lang="en-US" dirty="0" smtClean="0">
                <a:latin typeface="Times New Roman" pitchFamily="18" charset="0"/>
                <a:cs typeface="Times New Roman" pitchFamily="18" charset="0"/>
              </a:rPr>
              <a:t>that specify the control signals to be activated and an </a:t>
            </a:r>
            <a:r>
              <a:rPr lang="en-US" b="1" i="1" dirty="0" smtClean="0">
                <a:latin typeface="Times New Roman" pitchFamily="18" charset="0"/>
                <a:cs typeface="Times New Roman" pitchFamily="18" charset="0"/>
              </a:rPr>
              <a:t>address field </a:t>
            </a:r>
            <a:r>
              <a:rPr lang="en-US" dirty="0" smtClean="0">
                <a:latin typeface="Times New Roman" pitchFamily="18" charset="0"/>
                <a:cs typeface="Times New Roman" pitchFamily="18" charset="0"/>
              </a:rPr>
              <a:t>that contains the address in CM of the next microinstruction to be executed.</a:t>
            </a:r>
          </a:p>
          <a:p>
            <a:pPr marL="457200" indent="-457200" algn="just">
              <a:buFont typeface="Wingdings" pitchFamily="2" charset="2"/>
              <a:buChar char="Ø"/>
            </a:pPr>
            <a:r>
              <a:rPr lang="en-US" dirty="0" smtClean="0">
                <a:latin typeface="Times New Roman" pitchFamily="18" charset="0"/>
                <a:cs typeface="Times New Roman" pitchFamily="18" charset="0"/>
              </a:rPr>
              <a:t>Each bit </a:t>
            </a:r>
            <a:r>
              <a:rPr lang="en-US" dirty="0" err="1" smtClean="0">
                <a:latin typeface="Times New Roman" pitchFamily="18" charset="0"/>
                <a:cs typeface="Times New Roman" pitchFamily="18" charset="0"/>
              </a:rPr>
              <a:t>k</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of a control field corresponds to a distinct control line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marL="457200" indent="-457200" algn="just">
              <a:buFont typeface="Wingdings" pitchFamily="2" charset="2"/>
              <a:buChar char="Ø"/>
            </a:pPr>
            <a:r>
              <a:rPr lang="en-US" dirty="0" smtClean="0">
                <a:latin typeface="Times New Roman" pitchFamily="18" charset="0"/>
                <a:cs typeface="Times New Roman" pitchFamily="18" charset="0"/>
              </a:rPr>
              <a:t>When </a:t>
            </a:r>
            <a:r>
              <a:rPr lang="en-US" dirty="0" err="1" smtClean="0">
                <a:latin typeface="Times New Roman" pitchFamily="18" charset="0"/>
                <a:cs typeface="Times New Roman" pitchFamily="18" charset="0"/>
              </a:rPr>
              <a:t>k</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1 in the current microinstruction, c, is activated: otherwise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i</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remains inactive.</a:t>
            </a:r>
            <a:endParaRPr lang="en-US" dirty="0">
              <a:latin typeface="Times New Roman" pitchFamily="18" charset="0"/>
              <a:cs typeface="Times New Roman" pitchFamily="18" charset="0"/>
            </a:endParaRPr>
          </a:p>
        </p:txBody>
      </p:sp>
      <p:sp>
        <p:nvSpPr>
          <p:cNvPr id="8" name="Rectangle 7"/>
          <p:cNvSpPr/>
          <p:nvPr/>
        </p:nvSpPr>
        <p:spPr>
          <a:xfrm>
            <a:off x="136104" y="3936504"/>
            <a:ext cx="12521480"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The control memory CM is implemented by a ROM.</a:t>
            </a:r>
          </a:p>
          <a:p>
            <a:pPr marL="457200" indent="-457200" algn="just">
              <a:buFont typeface="Wingdings" pitchFamily="2" charset="2"/>
              <a:buChar char="Ø"/>
            </a:pPr>
            <a:r>
              <a:rPr lang="en-US" sz="2800" dirty="0" smtClean="0">
                <a:latin typeface="Times New Roman" pitchFamily="18" charset="0"/>
                <a:cs typeface="Times New Roman" pitchFamily="18" charset="0"/>
              </a:rPr>
              <a:t>The left part (</a:t>
            </a:r>
            <a:r>
              <a:rPr lang="en-US" sz="2800" b="1" dirty="0" smtClean="0">
                <a:latin typeface="Times New Roman" pitchFamily="18" charset="0"/>
                <a:cs typeface="Times New Roman" pitchFamily="18" charset="0"/>
              </a:rPr>
              <a:t>AND plane</a:t>
            </a:r>
            <a:r>
              <a:rPr lang="en-US" sz="2800" dirty="0" smtClean="0">
                <a:latin typeface="Times New Roman" pitchFamily="18" charset="0"/>
                <a:cs typeface="Times New Roman" pitchFamily="18" charset="0"/>
              </a:rPr>
              <a:t>) of the ROM decodes an address obtained from the </a:t>
            </a:r>
            <a:r>
              <a:rPr lang="en-US" sz="2800" b="1" dirty="0" smtClean="0">
                <a:latin typeface="Times New Roman" pitchFamily="18" charset="0"/>
                <a:cs typeface="Times New Roman" pitchFamily="18" charset="0"/>
              </a:rPr>
              <a:t>control memory address register (CMAR). </a:t>
            </a:r>
          </a:p>
          <a:p>
            <a:pPr marL="457200" indent="-457200" algn="just">
              <a:buFont typeface="Wingdings" pitchFamily="2" charset="2"/>
              <a:buChar char="Ø"/>
            </a:pPr>
            <a:r>
              <a:rPr lang="en-US" sz="2800" dirty="0" smtClean="0">
                <a:latin typeface="Times New Roman" pitchFamily="18" charset="0"/>
                <a:cs typeface="Times New Roman" pitchFamily="18" charset="0"/>
              </a:rPr>
              <a:t>Each address selects a particular row in the right part (</a:t>
            </a:r>
            <a:r>
              <a:rPr lang="en-US" sz="2800" b="1" dirty="0" smtClean="0">
                <a:latin typeface="Times New Roman" pitchFamily="18" charset="0"/>
                <a:cs typeface="Times New Roman" pitchFamily="18" charset="0"/>
              </a:rPr>
              <a:t>OR plane</a:t>
            </a:r>
            <a:r>
              <a:rPr lang="en-US" sz="2800" dirty="0" smtClean="0">
                <a:latin typeface="Times New Roman" pitchFamily="18" charset="0"/>
                <a:cs typeface="Times New Roman" pitchFamily="18" charset="0"/>
              </a:rPr>
              <a:t>) of the ROM that contains a microinstruction composed (in this small example) of a 6-bit control field and a 3- bit address field.</a:t>
            </a:r>
            <a:endParaRPr lang="en-US" sz="2800" dirty="0">
              <a:latin typeface="Times New Roman" pitchFamily="18" charset="0"/>
              <a:cs typeface="Times New Roman" pitchFamily="18" charset="0"/>
            </a:endParaRPr>
          </a:p>
        </p:txBody>
      </p:sp>
      <p:sp>
        <p:nvSpPr>
          <p:cNvPr id="9" name="Rectangle 8"/>
          <p:cNvSpPr/>
          <p:nvPr/>
        </p:nvSpPr>
        <p:spPr>
          <a:xfrm>
            <a:off x="144016" y="6769784"/>
            <a:ext cx="12449472"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When the top-most row represents the microinstruction with address 000, is selected, the control signals c</a:t>
            </a:r>
            <a:r>
              <a:rPr lang="en-US" sz="2800" baseline="-25000" dirty="0" smtClean="0">
                <a:latin typeface="Times New Roman" pitchFamily="18" charset="0"/>
                <a:cs typeface="Times New Roman" pitchFamily="18" charset="0"/>
              </a:rPr>
              <a:t>0</a:t>
            </a:r>
            <a:r>
              <a:rPr lang="en-US" sz="2800" dirty="0" smtClean="0">
                <a:latin typeface="Times New Roman" pitchFamily="18" charset="0"/>
                <a:cs typeface="Times New Roman" pitchFamily="18" charset="0"/>
              </a:rPr>
              <a:t>, c</a:t>
            </a:r>
            <a:r>
              <a:rPr lang="en-US" sz="2800" baseline="-25000"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 and c</a:t>
            </a:r>
            <a:r>
              <a:rPr lang="en-US" sz="2800" baseline="-25000" dirty="0" smtClean="0">
                <a:latin typeface="Times New Roman" pitchFamily="18" charset="0"/>
                <a:cs typeface="Times New Roman" pitchFamily="18" charset="0"/>
              </a:rPr>
              <a:t>4</a:t>
            </a:r>
            <a:r>
              <a:rPr lang="en-US" sz="2800" dirty="0" smtClean="0">
                <a:latin typeface="Times New Roman" pitchFamily="18" charset="0"/>
                <a:cs typeface="Times New Roman" pitchFamily="18" charset="0"/>
              </a:rPr>
              <a:t> are activated, as indicated by the ‘</a:t>
            </a:r>
            <a:r>
              <a:rPr lang="en-US" sz="2800" dirty="0" smtClean="0">
                <a:latin typeface="Segoe UI Symbol"/>
                <a:ea typeface="Segoe UI Symbol"/>
                <a:cs typeface="Times New Roman" pitchFamily="18" charset="0"/>
              </a:rPr>
              <a:t>✖’</a:t>
            </a:r>
            <a:r>
              <a:rPr lang="en-US" sz="2800" dirty="0" smtClean="0">
                <a:latin typeface="Times New Roman" pitchFamily="18" charset="0"/>
                <a:cs typeface="Times New Roman" pitchFamily="18" charset="0"/>
              </a:rPr>
              <a:t>s in the control field. </a:t>
            </a:r>
          </a:p>
          <a:p>
            <a:pPr marL="457200" indent="-457200" algn="just">
              <a:buFont typeface="Wingdings" pitchFamily="2" charset="2"/>
              <a:buChar char="Ø"/>
            </a:pPr>
            <a:r>
              <a:rPr lang="en-US" sz="2800" dirty="0" smtClean="0">
                <a:latin typeface="Times New Roman" pitchFamily="18" charset="0"/>
                <a:cs typeface="Times New Roman" pitchFamily="18" charset="0"/>
              </a:rPr>
              <a:t>At the same time, the contents of the address field a</a:t>
            </a:r>
            <a:r>
              <a:rPr lang="en-US" sz="2800" baseline="-25000"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a</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a</a:t>
            </a:r>
            <a:r>
              <a:rPr lang="en-US" sz="2800" baseline="-25000" dirty="0" smtClean="0">
                <a:latin typeface="Times New Roman" pitchFamily="18" charset="0"/>
                <a:cs typeface="Times New Roman" pitchFamily="18" charset="0"/>
              </a:rPr>
              <a:t>0</a:t>
            </a:r>
            <a:r>
              <a:rPr lang="en-US" sz="2800" dirty="0" smtClean="0">
                <a:latin typeface="Times New Roman" pitchFamily="18" charset="0"/>
                <a:cs typeface="Times New Roman" pitchFamily="18" charset="0"/>
              </a:rPr>
              <a:t> = 001 are sent to the CMAR, where they are stored and used to address the next microinstruction to be executed.</a:t>
            </a:r>
            <a:endParaRPr lang="en-US" sz="28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44644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Introduction: General Structure of Processor</a:t>
            </a:r>
          </a:p>
        </p:txBody>
      </p:sp>
      <p:sp>
        <p:nvSpPr>
          <p:cNvPr id="5" name="Rectangle 4"/>
          <p:cNvSpPr/>
          <p:nvPr/>
        </p:nvSpPr>
        <p:spPr>
          <a:xfrm>
            <a:off x="3994991" y="62474"/>
            <a:ext cx="5263171"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 </a:t>
            </a:r>
            <a:r>
              <a:rPr lang="en-IN" sz="2800" b="1" dirty="0">
                <a:solidFill>
                  <a:srgbClr val="FFFF00"/>
                </a:solidFill>
                <a:latin typeface="Times New Roman" pitchFamily="18" charset="0"/>
                <a:cs typeface="Times New Roman" pitchFamily="18" charset="0"/>
              </a:rPr>
              <a:t>- </a:t>
            </a:r>
            <a:r>
              <a:rPr lang="en-IN" sz="2800" b="1" dirty="0" smtClean="0">
                <a:solidFill>
                  <a:srgbClr val="FFFF00"/>
                </a:solidFill>
                <a:latin typeface="Times New Roman" pitchFamily="18" charset="0"/>
                <a:cs typeface="Times New Roman" pitchFamily="18" charset="0"/>
              </a:rPr>
              <a:t>DATA PATH DESIGN</a:t>
            </a:r>
            <a:endParaRPr lang="en-IN" sz="2800" dirty="0">
              <a:solidFill>
                <a:srgbClr val="FFFF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4096" y="1623964"/>
            <a:ext cx="10489871" cy="7713140"/>
          </a:xfrm>
          <a:prstGeom prst="rect">
            <a:avLst/>
          </a:prstGeom>
          <a:noFill/>
          <a:ln w="9525">
            <a:solidFill>
              <a:srgbClr val="00B05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616824" y="766400"/>
            <a:ext cx="6184776" cy="69865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Wingdings" pitchFamily="2" charset="2"/>
              <a:buChar char="Ø"/>
            </a:pPr>
            <a:r>
              <a:rPr lang="en-US" sz="2800" dirty="0">
                <a:latin typeface="Times New Roman" pitchFamily="18" charset="0"/>
                <a:cs typeface="Times New Roman" pitchFamily="18" charset="0"/>
              </a:rPr>
              <a:t>It </a:t>
            </a:r>
            <a:r>
              <a:rPr lang="en-US" sz="2800" b="1" dirty="0">
                <a:latin typeface="Times New Roman" pitchFamily="18" charset="0"/>
                <a:cs typeface="Times New Roman" pitchFamily="18" charset="0"/>
              </a:rPr>
              <a:t>contains</a:t>
            </a:r>
            <a:r>
              <a:rPr lang="en-US" sz="2800" dirty="0">
                <a:latin typeface="Times New Roman" pitchFamily="18" charset="0"/>
                <a:cs typeface="Times New Roman" pitchFamily="18" charset="0"/>
              </a:rPr>
              <a:t> a register file RF for temporary storage of operands, two </a:t>
            </a:r>
            <a:r>
              <a:rPr lang="en-US" sz="2800" dirty="0" smtClean="0">
                <a:latin typeface="Times New Roman" pitchFamily="18" charset="0"/>
                <a:cs typeface="Times New Roman" pitchFamily="18" charset="0"/>
              </a:rPr>
              <a:t>functional units F</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and F</a:t>
            </a:r>
            <a:r>
              <a:rPr lang="en-US" sz="2800" baseline="-25000" dirty="0">
                <a:latin typeface="Times New Roman" pitchFamily="18" charset="0"/>
                <a:cs typeface="Times New Roman" pitchFamily="18" charset="0"/>
              </a:rPr>
              <a:t>2</a:t>
            </a:r>
            <a:r>
              <a:rPr lang="en-US" sz="2800" dirty="0">
                <a:latin typeface="Times New Roman" pitchFamily="18" charset="0"/>
                <a:cs typeface="Times New Roman" pitchFamily="18" charset="0"/>
              </a:rPr>
              <a:t> responsible for data processing, and multiplexers to allow the </a:t>
            </a:r>
            <a:r>
              <a:rPr lang="en-US" sz="2800" dirty="0" smtClean="0">
                <a:latin typeface="Times New Roman" pitchFamily="18" charset="0"/>
                <a:cs typeface="Times New Roman" pitchFamily="18" charset="0"/>
              </a:rPr>
              <a:t>data to </a:t>
            </a:r>
            <a:r>
              <a:rPr lang="en-US" sz="2800" dirty="0">
                <a:latin typeface="Times New Roman" pitchFamily="18" charset="0"/>
                <a:cs typeface="Times New Roman" pitchFamily="18" charset="0"/>
              </a:rPr>
              <a:t>be steered through DP. </a:t>
            </a:r>
            <a:endParaRPr lang="en-US" sz="2800" dirty="0" smtClean="0">
              <a:latin typeface="Times New Roman" pitchFamily="18" charset="0"/>
              <a:cs typeface="Times New Roman" pitchFamily="18" charset="0"/>
            </a:endParaRPr>
          </a:p>
          <a:p>
            <a:pPr marL="342900" indent="-342900" algn="just">
              <a:buFont typeface="Wingdings" pitchFamily="2" charset="2"/>
              <a:buChar char="Ø"/>
            </a:pPr>
            <a:r>
              <a:rPr lang="en-US" sz="2800" dirty="0" smtClean="0">
                <a:latin typeface="Times New Roman" pitchFamily="18" charset="0"/>
                <a:cs typeface="Times New Roman" pitchFamily="18" charset="0"/>
              </a:rPr>
              <a:t>Typical </a:t>
            </a:r>
            <a:r>
              <a:rPr lang="en-US" sz="2800" b="1" dirty="0">
                <a:latin typeface="Times New Roman" pitchFamily="18" charset="0"/>
                <a:cs typeface="Times New Roman" pitchFamily="18" charset="0"/>
              </a:rPr>
              <a:t>functional units </a:t>
            </a:r>
            <a:r>
              <a:rPr lang="en-US" sz="2800" dirty="0">
                <a:latin typeface="Times New Roman" pitchFamily="18" charset="0"/>
                <a:cs typeface="Times New Roman" pitchFamily="18" charset="0"/>
              </a:rPr>
              <a:t>are an ALU performing </a:t>
            </a:r>
            <a:r>
              <a:rPr lang="en-US" sz="2800" dirty="0" smtClean="0">
                <a:latin typeface="Times New Roman" pitchFamily="18" charset="0"/>
                <a:cs typeface="Times New Roman" pitchFamily="18" charset="0"/>
              </a:rPr>
              <a:t>addition, subtraction</a:t>
            </a:r>
            <a:r>
              <a:rPr lang="en-US" sz="2800" dirty="0">
                <a:latin typeface="Times New Roman" pitchFamily="18" charset="0"/>
                <a:cs typeface="Times New Roman" pitchFamily="18" charset="0"/>
              </a:rPr>
              <a:t>, and logical operations; a shifter; or a multiplier. </a:t>
            </a:r>
            <a:endParaRPr lang="en-US" sz="2800" dirty="0" smtClean="0">
              <a:latin typeface="Times New Roman" pitchFamily="18" charset="0"/>
              <a:cs typeface="Times New Roman" pitchFamily="18" charset="0"/>
            </a:endParaRPr>
          </a:p>
          <a:p>
            <a:pPr marL="342900" indent="-342900" algn="just">
              <a:buFont typeface="Wingdings" pitchFamily="2" charset="2"/>
              <a:buChar char="Ø"/>
            </a:pPr>
            <a:r>
              <a:rPr lang="en-US" sz="2800" dirty="0" smtClean="0">
                <a:latin typeface="Times New Roman" pitchFamily="18" charset="0"/>
                <a:cs typeface="Times New Roman" pitchFamily="18" charset="0"/>
              </a:rPr>
              <a:t>The </a:t>
            </a:r>
            <a:r>
              <a:rPr lang="en-US" sz="2800" b="1" dirty="0">
                <a:latin typeface="Times New Roman" pitchFamily="18" charset="0"/>
                <a:cs typeface="Times New Roman" pitchFamily="18" charset="0"/>
              </a:rPr>
              <a:t>control </a:t>
            </a:r>
            <a:r>
              <a:rPr lang="en-US" sz="2800" b="1" dirty="0" smtClean="0">
                <a:latin typeface="Times New Roman" pitchFamily="18" charset="0"/>
                <a:cs typeface="Times New Roman" pitchFamily="18" charset="0"/>
              </a:rPr>
              <a:t>unit CU </a:t>
            </a:r>
            <a:r>
              <a:rPr lang="en-US" sz="2800" dirty="0">
                <a:latin typeface="Times New Roman" pitchFamily="18" charset="0"/>
                <a:cs typeface="Times New Roman" pitchFamily="18" charset="0"/>
              </a:rPr>
              <a:t>receives external instructions or commands, which it converts into a </a:t>
            </a:r>
            <a:r>
              <a:rPr lang="en-US" sz="2800" dirty="0" smtClean="0">
                <a:latin typeface="Times New Roman" pitchFamily="18" charset="0"/>
                <a:cs typeface="Times New Roman" pitchFamily="18" charset="0"/>
              </a:rPr>
              <a:t>sequence of </a:t>
            </a:r>
            <a:r>
              <a:rPr lang="en-US" sz="2800" dirty="0">
                <a:latin typeface="Times New Roman" pitchFamily="18" charset="0"/>
                <a:cs typeface="Times New Roman" pitchFamily="18" charset="0"/>
              </a:rPr>
              <a:t>control signals that the CU applies to DP to implement a sequence of </a:t>
            </a:r>
            <a:r>
              <a:rPr lang="en-US" sz="2800" dirty="0" smtClean="0">
                <a:latin typeface="Times New Roman" pitchFamily="18" charset="0"/>
                <a:cs typeface="Times New Roman" pitchFamily="18" charset="0"/>
              </a:rPr>
              <a:t>register transfer </a:t>
            </a:r>
            <a:r>
              <a:rPr lang="en-IN" sz="2800" dirty="0" smtClean="0">
                <a:latin typeface="Times New Roman" pitchFamily="18" charset="0"/>
                <a:cs typeface="Times New Roman" pitchFamily="18" charset="0"/>
              </a:rPr>
              <a:t>operations</a:t>
            </a:r>
            <a:r>
              <a:rPr lang="en-IN" sz="2800" dirty="0">
                <a:latin typeface="Times New Roman" pitchFamily="18" charset="0"/>
                <a:cs typeface="Times New Roman" pitchFamily="18" charset="0"/>
              </a:rPr>
              <a:t>.</a:t>
            </a:r>
          </a:p>
        </p:txBody>
      </p:sp>
    </p:spTree>
    <p:extLst>
      <p:ext uri="{BB962C8B-B14F-4D97-AF65-F5344CB8AC3E}">
        <p14:creationId xmlns="" xmlns:p14="http://schemas.microsoft.com/office/powerpoint/2010/main" val="3516506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38337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Control Unit Organization</a:t>
            </a:r>
          </a:p>
        </p:txBody>
      </p:sp>
      <p:sp>
        <p:nvSpPr>
          <p:cNvPr id="7" name="Rectangle 6"/>
          <p:cNvSpPr/>
          <p:nvPr/>
        </p:nvSpPr>
        <p:spPr>
          <a:xfrm>
            <a:off x="280120" y="1704256"/>
            <a:ext cx="12377464" cy="24006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CMAR can be loaded from an external source as well as from the address field </a:t>
            </a:r>
            <a:r>
              <a:rPr lang="en-US" dirty="0" smtClean="0">
                <a:latin typeface="Times New Roman" pitchFamily="18" charset="0"/>
                <a:cs typeface="Times New Roman" pitchFamily="18" charset="0"/>
              </a:rPr>
              <a:t>of a microinstruction. </a:t>
            </a:r>
          </a:p>
          <a:p>
            <a:pPr marL="457200" indent="-457200" algn="just">
              <a:buFont typeface="Wingdings" pitchFamily="2" charset="2"/>
              <a:buChar char="Ø"/>
            </a:pPr>
            <a:r>
              <a:rPr lang="en-US" dirty="0" smtClean="0">
                <a:latin typeface="Times New Roman" pitchFamily="18" charset="0"/>
                <a:cs typeface="Times New Roman" pitchFamily="18" charset="0"/>
              </a:rPr>
              <a:t>The external source typically provides the starting address of a </a:t>
            </a:r>
            <a:r>
              <a:rPr lang="en-US" dirty="0" err="1" smtClean="0">
                <a:latin typeface="Times New Roman" pitchFamily="18" charset="0"/>
                <a:cs typeface="Times New Roman" pitchFamily="18" charset="0"/>
              </a:rPr>
              <a:t>microprogram</a:t>
            </a:r>
            <a:r>
              <a:rPr lang="en-US" dirty="0" smtClean="0">
                <a:latin typeface="Times New Roman" pitchFamily="18" charset="0"/>
                <a:cs typeface="Times New Roman" pitchFamily="18" charset="0"/>
              </a:rPr>
              <a:t> in the CM. </a:t>
            </a:r>
          </a:p>
          <a:p>
            <a:pPr marL="457200" indent="-457200" algn="just">
              <a:buFont typeface="Wingdings" pitchFamily="2" charset="2"/>
              <a:buChar char="Ø"/>
            </a:pPr>
            <a:r>
              <a:rPr lang="en-US" dirty="0" smtClean="0">
                <a:latin typeface="Times New Roman" pitchFamily="18" charset="0"/>
                <a:cs typeface="Times New Roman" pitchFamily="18" charset="0"/>
              </a:rPr>
              <a:t>A specific </a:t>
            </a:r>
            <a:r>
              <a:rPr lang="en-US" dirty="0" err="1" smtClean="0">
                <a:latin typeface="Times New Roman" pitchFamily="18" charset="0"/>
                <a:cs typeface="Times New Roman" pitchFamily="18" charset="0"/>
              </a:rPr>
              <a:t>microprogram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prestored</a:t>
            </a:r>
            <a:r>
              <a:rPr lang="en-US" dirty="0" smtClean="0">
                <a:latin typeface="Times New Roman" pitchFamily="18" charset="0"/>
                <a:cs typeface="Times New Roman" pitchFamily="18" charset="0"/>
              </a:rPr>
              <a:t> in CM executes (interprets) each instruction of a </a:t>
            </a:r>
            <a:r>
              <a:rPr lang="en-US" dirty="0" err="1" smtClean="0">
                <a:latin typeface="Times New Roman" pitchFamily="18" charset="0"/>
                <a:cs typeface="Times New Roman" pitchFamily="18" charset="0"/>
              </a:rPr>
              <a:t>microprogrammed</a:t>
            </a:r>
            <a:r>
              <a:rPr lang="en-US" dirty="0" smtClean="0">
                <a:latin typeface="Times New Roman" pitchFamily="18" charset="0"/>
                <a:cs typeface="Times New Roman" pitchFamily="18" charset="0"/>
              </a:rPr>
              <a:t> CPU. The instruction's </a:t>
            </a:r>
            <a:r>
              <a:rPr lang="en-US" dirty="0" err="1" smtClean="0">
                <a:latin typeface="Times New Roman" pitchFamily="18" charset="0"/>
                <a:cs typeface="Times New Roman" pitchFamily="18" charset="0"/>
              </a:rPr>
              <a:t>opcode</a:t>
            </a:r>
            <a:r>
              <a:rPr lang="en-US" dirty="0" smtClean="0">
                <a:latin typeface="Times New Roman" pitchFamily="18" charset="0"/>
                <a:cs typeface="Times New Roman" pitchFamily="18" charset="0"/>
              </a:rPr>
              <a:t>, after suitable 'encoding, provides the starting address for its </a:t>
            </a:r>
            <a:r>
              <a:rPr lang="en-US" dirty="0" err="1" smtClean="0">
                <a:latin typeface="Times New Roman" pitchFamily="18" charset="0"/>
                <a:cs typeface="Times New Roman" pitchFamily="18" charset="0"/>
              </a:rPr>
              <a:t>microprogram</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8" name="Rectangle 7"/>
          <p:cNvSpPr/>
          <p:nvPr/>
        </p:nvSpPr>
        <p:spPr>
          <a:xfrm>
            <a:off x="136104" y="4296544"/>
            <a:ext cx="12529392"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Every program control unit should be able to respond to external signals or conditions. </a:t>
            </a:r>
          </a:p>
          <a:p>
            <a:pPr marL="457200" indent="-457200" algn="just">
              <a:buFont typeface="Wingdings" pitchFamily="2" charset="2"/>
              <a:buChar char="Ø"/>
            </a:pPr>
            <a:r>
              <a:rPr lang="en-US" dirty="0" smtClean="0">
                <a:latin typeface="Times New Roman" pitchFamily="18" charset="0"/>
                <a:cs typeface="Times New Roman" pitchFamily="18" charset="0"/>
              </a:rPr>
              <a:t>We can satisfy this requirement by introducing some form of switch </a:t>
            </a:r>
            <a:r>
              <a:rPr lang="en-US" b="1" dirty="0" smtClean="0">
                <a:latin typeface="Times New Roman" pitchFamily="18" charset="0"/>
                <a:cs typeface="Times New Roman" pitchFamily="18" charset="0"/>
              </a:rPr>
              <a:t>S </a:t>
            </a:r>
            <a:r>
              <a:rPr lang="en-US" dirty="0" smtClean="0">
                <a:latin typeface="Times New Roman" pitchFamily="18" charset="0"/>
                <a:cs typeface="Times New Roman" pitchFamily="18" charset="0"/>
              </a:rPr>
              <a:t>controlled by an external condition that allows the current microinstruction to select one of two possible address fields. </a:t>
            </a:r>
          </a:p>
          <a:p>
            <a:pPr marL="457200" indent="-457200" algn="just">
              <a:buFont typeface="Wingdings" pitchFamily="2" charset="2"/>
              <a:buChar char="Ø"/>
            </a:pPr>
            <a:r>
              <a:rPr lang="en-US" dirty="0" smtClean="0">
                <a:latin typeface="Times New Roman" pitchFamily="18" charset="0"/>
                <a:cs typeface="Times New Roman" pitchFamily="18" charset="0"/>
              </a:rPr>
              <a:t>Thus in Figure 5.26, the third microinstruction may be followed by the microinstruction with address 100 or 101, as determined by the external condition. </a:t>
            </a:r>
          </a:p>
          <a:p>
            <a:pPr marL="457200" indent="-457200" algn="just">
              <a:buFont typeface="Wingdings" pitchFamily="2" charset="2"/>
              <a:buChar char="Ø"/>
            </a:pPr>
            <a:r>
              <a:rPr lang="en-US" dirty="0" smtClean="0">
                <a:latin typeface="Times New Roman" pitchFamily="18" charset="0"/>
                <a:cs typeface="Times New Roman" pitchFamily="18" charset="0"/>
              </a:rPr>
              <a:t>This feature makes </a:t>
            </a:r>
            <a:r>
              <a:rPr lang="en-US" b="1" dirty="0" smtClean="0">
                <a:latin typeface="Times New Roman" pitchFamily="18" charset="0"/>
                <a:cs typeface="Times New Roman" pitchFamily="18" charset="0"/>
              </a:rPr>
              <a:t>conditional branches </a:t>
            </a:r>
            <a:r>
              <a:rPr lang="en-US" dirty="0" smtClean="0">
                <a:latin typeface="Times New Roman" pitchFamily="18" charset="0"/>
                <a:cs typeface="Times New Roman" pitchFamily="18" charset="0"/>
              </a:rPr>
              <a:t>within a </a:t>
            </a:r>
            <a:r>
              <a:rPr lang="en-US" dirty="0" err="1" smtClean="0">
                <a:latin typeface="Times New Roman" pitchFamily="18" charset="0"/>
                <a:cs typeface="Times New Roman" pitchFamily="18" charset="0"/>
              </a:rPr>
              <a:t>microprogram</a:t>
            </a:r>
            <a:r>
              <a:rPr lang="en-US" dirty="0" smtClean="0">
                <a:latin typeface="Times New Roman" pitchFamily="18" charset="0"/>
                <a:cs typeface="Times New Roman" pitchFamily="18" charset="0"/>
              </a:rPr>
              <a:t> possible.</a:t>
            </a:r>
            <a:endParaRPr lang="en-US"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38337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b="1" dirty="0" smtClean="0">
                <a:latin typeface="Times New Roman" pitchFamily="18" charset="0"/>
                <a:cs typeface="Times New Roman" pitchFamily="18" charset="0"/>
              </a:rPr>
              <a:t>Control Unit Organization</a:t>
            </a:r>
          </a:p>
        </p:txBody>
      </p:sp>
      <p:sp>
        <p:nvSpPr>
          <p:cNvPr id="7" name="Rectangle 6"/>
          <p:cNvSpPr/>
          <p:nvPr/>
        </p:nvSpPr>
        <p:spPr>
          <a:xfrm>
            <a:off x="496144" y="1632248"/>
            <a:ext cx="11881320" cy="263149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457200" indent="-457200" algn="just"/>
            <a:r>
              <a:rPr lang="en-US" dirty="0" smtClean="0">
                <a:latin typeface="Times New Roman" pitchFamily="18" charset="0"/>
                <a:cs typeface="Times New Roman" pitchFamily="18" charset="0"/>
              </a:rPr>
              <a:t>Microinstruction length is determined by three factors:</a:t>
            </a:r>
          </a:p>
          <a:p>
            <a:pPr marL="457200" indent="-457200" algn="just">
              <a:buFont typeface="+mj-lt"/>
              <a:buAutoNum type="arabicPeriod"/>
            </a:pPr>
            <a:r>
              <a:rPr lang="en-US" sz="2800" dirty="0" smtClean="0">
                <a:latin typeface="Times New Roman" pitchFamily="18" charset="0"/>
                <a:cs typeface="Times New Roman" pitchFamily="18" charset="0"/>
              </a:rPr>
              <a:t>The </a:t>
            </a:r>
            <a:r>
              <a:rPr lang="en-US" sz="2800" b="1" dirty="0" smtClean="0">
                <a:latin typeface="Times New Roman" pitchFamily="18" charset="0"/>
                <a:cs typeface="Times New Roman" pitchFamily="18" charset="0"/>
              </a:rPr>
              <a:t>maximum number of simultaneous </a:t>
            </a:r>
            <a:r>
              <a:rPr lang="en-US" sz="2800" b="1" dirty="0" err="1" smtClean="0">
                <a:latin typeface="Times New Roman" pitchFamily="18" charset="0"/>
                <a:cs typeface="Times New Roman" pitchFamily="18" charset="0"/>
              </a:rPr>
              <a:t>microoperations</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that must be specified, that is, the degree of parallelism required at the </a:t>
            </a:r>
            <a:r>
              <a:rPr lang="en-US" sz="2800" dirty="0" err="1" smtClean="0">
                <a:latin typeface="Times New Roman" pitchFamily="18" charset="0"/>
                <a:cs typeface="Times New Roman" pitchFamily="18" charset="0"/>
              </a:rPr>
              <a:t>microoperation</a:t>
            </a:r>
            <a:r>
              <a:rPr lang="en-US" sz="2800" dirty="0" smtClean="0">
                <a:latin typeface="Times New Roman" pitchFamily="18" charset="0"/>
                <a:cs typeface="Times New Roman" pitchFamily="18" charset="0"/>
              </a:rPr>
              <a:t> level.</a:t>
            </a:r>
          </a:p>
          <a:p>
            <a:pPr marL="457200" indent="-457200" algn="just">
              <a:buFont typeface="+mj-lt"/>
              <a:buAutoNum type="arabicPeriod"/>
            </a:pPr>
            <a:r>
              <a:rPr lang="en-US" sz="2800" dirty="0" smtClean="0">
                <a:latin typeface="Times New Roman" pitchFamily="18" charset="0"/>
                <a:cs typeface="Times New Roman" pitchFamily="18" charset="0"/>
              </a:rPr>
              <a:t>The </a:t>
            </a:r>
            <a:r>
              <a:rPr lang="en-US" sz="2800" b="1" dirty="0" smtClean="0">
                <a:latin typeface="Times New Roman" pitchFamily="18" charset="0"/>
                <a:cs typeface="Times New Roman" pitchFamily="18" charset="0"/>
              </a:rPr>
              <a:t>way in which the control information is represented </a:t>
            </a:r>
            <a:r>
              <a:rPr lang="en-US" sz="2800" dirty="0" smtClean="0">
                <a:latin typeface="Times New Roman" pitchFamily="18" charset="0"/>
                <a:cs typeface="Times New Roman" pitchFamily="18" charset="0"/>
              </a:rPr>
              <a:t>or encoded.</a:t>
            </a:r>
          </a:p>
          <a:p>
            <a:pPr marL="457200" indent="-457200" algn="just">
              <a:buFont typeface="+mj-lt"/>
              <a:buAutoNum type="arabicPeriod"/>
            </a:pPr>
            <a:r>
              <a:rPr lang="en-US" sz="2800" dirty="0" smtClean="0">
                <a:latin typeface="Times New Roman" pitchFamily="18" charset="0"/>
                <a:cs typeface="Times New Roman" pitchFamily="18" charset="0"/>
              </a:rPr>
              <a:t>The way in which the </a:t>
            </a:r>
            <a:r>
              <a:rPr lang="en-US" sz="2800" b="1" dirty="0" smtClean="0">
                <a:latin typeface="Times New Roman" pitchFamily="18" charset="0"/>
                <a:cs typeface="Times New Roman" pitchFamily="18" charset="0"/>
              </a:rPr>
              <a:t>next microinstruction address is specified.</a:t>
            </a:r>
            <a:endParaRPr lang="en-US" sz="2800" b="1" dirty="0">
              <a:latin typeface="Times New Roman" pitchFamily="18" charset="0"/>
              <a:cs typeface="Times New Roman" pitchFamily="18" charset="0"/>
            </a:endParaRPr>
          </a:p>
        </p:txBody>
      </p:sp>
      <p:sp>
        <p:nvSpPr>
          <p:cNvPr id="8" name="Rectangle 7"/>
          <p:cNvSpPr/>
          <p:nvPr/>
        </p:nvSpPr>
        <p:spPr>
          <a:xfrm>
            <a:off x="208112" y="4562073"/>
            <a:ext cx="12487034" cy="9541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ctr"/>
            <a:r>
              <a:rPr lang="en-US" sz="2800" b="1" dirty="0" smtClean="0">
                <a:latin typeface="Times New Roman" pitchFamily="18" charset="0"/>
                <a:cs typeface="Times New Roman" pitchFamily="18" charset="0"/>
              </a:rPr>
              <a:t>Writable control memory or Dynamically </a:t>
            </a:r>
            <a:r>
              <a:rPr lang="en-US" sz="2800" b="1" dirty="0" err="1" smtClean="0">
                <a:latin typeface="Times New Roman" pitchFamily="18" charset="0"/>
                <a:cs typeface="Times New Roman" pitchFamily="18" charset="0"/>
              </a:rPr>
              <a:t>microprogrammable</a:t>
            </a:r>
            <a:endParaRPr lang="en-US" sz="2800" b="1" dirty="0" smtClean="0">
              <a:latin typeface="Times New Roman" pitchFamily="18" charset="0"/>
              <a:cs typeface="Times New Roman" pitchFamily="18" charset="0"/>
            </a:endParaRPr>
          </a:p>
          <a:p>
            <a:pPr marL="457200" indent="-457200" algn="just">
              <a:buFont typeface="Wingdings" pitchFamily="2" charset="2"/>
              <a:buChar char="v"/>
            </a:pPr>
            <a:r>
              <a:rPr lang="en-US" sz="2800" dirty="0" smtClean="0">
                <a:latin typeface="Times New Roman" pitchFamily="18" charset="0"/>
                <a:cs typeface="Times New Roman" pitchFamily="18" charset="0"/>
              </a:rPr>
              <a:t>The control memory contents can be altered under program control.</a:t>
            </a:r>
            <a:endParaRPr lang="en-US" sz="2800"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458715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Parallelism in microinstructions</a:t>
            </a:r>
            <a:endParaRPr lang="en-IN" b="1" dirty="0" smtClean="0">
              <a:latin typeface="Times New Roman" pitchFamily="18" charset="0"/>
              <a:cs typeface="Times New Roman" pitchFamily="18" charset="0"/>
            </a:endParaRPr>
          </a:p>
        </p:txBody>
      </p:sp>
      <p:sp>
        <p:nvSpPr>
          <p:cNvPr id="7" name="Rectangle 6"/>
          <p:cNvSpPr/>
          <p:nvPr/>
        </p:nvSpPr>
        <p:spPr>
          <a:xfrm>
            <a:off x="352128" y="1848272"/>
            <a:ext cx="12025336" cy="86177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Due to lack of parallelism, more microinstructions are needed to perform a given operation.</a:t>
            </a:r>
            <a:endParaRPr lang="en-US"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2500461" y="6312768"/>
            <a:ext cx="6924675" cy="241935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280120" y="2879318"/>
            <a:ext cx="12241360" cy="31700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ü"/>
            </a:pPr>
            <a:r>
              <a:rPr lang="en-US" dirty="0" smtClean="0">
                <a:latin typeface="Times New Roman" pitchFamily="18" charset="0"/>
                <a:cs typeface="Times New Roman" pitchFamily="18" charset="0"/>
              </a:rPr>
              <a:t>The format of the </a:t>
            </a:r>
            <a:r>
              <a:rPr lang="en-US" b="1" dirty="0" smtClean="0">
                <a:latin typeface="Times New Roman" pitchFamily="18" charset="0"/>
                <a:cs typeface="Times New Roman" pitchFamily="18" charset="0"/>
              </a:rPr>
              <a:t>IBM System/370 Model 145,</a:t>
            </a:r>
            <a:r>
              <a:rPr lang="en-US" dirty="0" smtClean="0">
                <a:latin typeface="Times New Roman" pitchFamily="18" charset="0"/>
                <a:cs typeface="Times New Roman" pitchFamily="18" charset="0"/>
              </a:rPr>
              <a:t> is representative of this type of microinstruction. </a:t>
            </a:r>
          </a:p>
          <a:p>
            <a:pPr marL="457200" indent="-457200" algn="just">
              <a:buFont typeface="Wingdings" pitchFamily="2" charset="2"/>
              <a:buChar char="ü"/>
            </a:pPr>
            <a:r>
              <a:rPr lang="en-US" dirty="0" smtClean="0">
                <a:latin typeface="Times New Roman" pitchFamily="18" charset="0"/>
                <a:cs typeface="Times New Roman" pitchFamily="18" charset="0"/>
              </a:rPr>
              <a:t>It consists of 4 bytes (32 bits). </a:t>
            </a:r>
          </a:p>
          <a:p>
            <a:pPr marL="457200" indent="-457200" algn="just">
              <a:buFont typeface="Wingdings" pitchFamily="2" charset="2"/>
              <a:buChar char="ü"/>
            </a:pPr>
            <a:r>
              <a:rPr lang="en-US" dirty="0" smtClean="0">
                <a:latin typeface="Times New Roman" pitchFamily="18" charset="0"/>
                <a:cs typeface="Times New Roman" pitchFamily="18" charset="0"/>
              </a:rPr>
              <a:t>The leftmost byte (shaded) is an </a:t>
            </a:r>
            <a:r>
              <a:rPr lang="en-US" dirty="0" err="1" smtClean="0">
                <a:latin typeface="Times New Roman" pitchFamily="18" charset="0"/>
                <a:cs typeface="Times New Roman" pitchFamily="18" charset="0"/>
              </a:rPr>
              <a:t>opcode</a:t>
            </a:r>
            <a:r>
              <a:rPr lang="en-US" dirty="0" smtClean="0">
                <a:latin typeface="Times New Roman" pitchFamily="18" charset="0"/>
                <a:cs typeface="Times New Roman" pitchFamily="18" charset="0"/>
              </a:rPr>
              <a:t> that specifies the </a:t>
            </a:r>
            <a:r>
              <a:rPr lang="en-US" dirty="0" err="1" smtClean="0">
                <a:latin typeface="Times New Roman" pitchFamily="18" charset="0"/>
                <a:cs typeface="Times New Roman" pitchFamily="18" charset="0"/>
              </a:rPr>
              <a:t>microoperation</a:t>
            </a:r>
            <a:r>
              <a:rPr lang="en-US" dirty="0" smtClean="0">
                <a:latin typeface="Times New Roman" pitchFamily="18" charset="0"/>
                <a:cs typeface="Times New Roman" pitchFamily="18" charset="0"/>
              </a:rPr>
              <a:t> to be performed.</a:t>
            </a:r>
          </a:p>
          <a:p>
            <a:pPr marL="457200" indent="-457200" algn="just">
              <a:buFont typeface="Wingdings" pitchFamily="2" charset="2"/>
              <a:buChar char="ü"/>
            </a:pPr>
            <a:r>
              <a:rPr lang="en-US" dirty="0" smtClean="0">
                <a:latin typeface="Times New Roman" pitchFamily="18" charset="0"/>
                <a:cs typeface="Times New Roman" pitchFamily="18" charset="0"/>
              </a:rPr>
              <a:t>The next 2 bytes specify operands, which, in most cases, are the addresses of CPU registers. </a:t>
            </a:r>
          </a:p>
          <a:p>
            <a:pPr marL="457200" indent="-457200" algn="just">
              <a:buFont typeface="Wingdings" pitchFamily="2" charset="2"/>
              <a:buChar char="ü"/>
            </a:pPr>
            <a:r>
              <a:rPr lang="en-US" dirty="0" smtClean="0">
                <a:latin typeface="Times New Roman" pitchFamily="18" charset="0"/>
                <a:cs typeface="Times New Roman" pitchFamily="18" charset="0"/>
              </a:rPr>
              <a:t>The right-most byte contains information used to construct the address of the next microinstruction.</a:t>
            </a:r>
            <a:endParaRPr lang="en-US"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458715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Parallelism in microinstructions</a:t>
            </a:r>
            <a:endParaRPr lang="en-IN" b="1" dirty="0" smtClean="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64096" y="4080520"/>
            <a:ext cx="10248900" cy="502920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0" y="1488232"/>
            <a:ext cx="12521480" cy="275460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Microinstruction formats take advantage of the fact that, at the microprogramming level, many operations can be performed in parallel. </a:t>
            </a:r>
          </a:p>
          <a:p>
            <a:pPr marL="457200" indent="-457200" algn="just">
              <a:buFont typeface="Wingdings" pitchFamily="2" charset="2"/>
              <a:buChar char="Ø"/>
            </a:pPr>
            <a:r>
              <a:rPr lang="en-US" dirty="0" smtClean="0">
                <a:latin typeface="Times New Roman" pitchFamily="18" charset="0"/>
                <a:cs typeface="Times New Roman" pitchFamily="18" charset="0"/>
              </a:rPr>
              <a:t>If all useful combinations of parallel </a:t>
            </a:r>
            <a:r>
              <a:rPr lang="en-US" dirty="0" err="1" smtClean="0">
                <a:latin typeface="Times New Roman" pitchFamily="18" charset="0"/>
                <a:cs typeface="Times New Roman" pitchFamily="18" charset="0"/>
              </a:rPr>
              <a:t>microoperations</a:t>
            </a:r>
            <a:r>
              <a:rPr lang="en-US" dirty="0" smtClean="0">
                <a:latin typeface="Times New Roman" pitchFamily="18" charset="0"/>
                <a:cs typeface="Times New Roman" pitchFamily="18" charset="0"/>
              </a:rPr>
              <a:t> were specified by a single </a:t>
            </a:r>
            <a:r>
              <a:rPr lang="en-US" dirty="0" err="1" smtClean="0">
                <a:latin typeface="Times New Roman" pitchFamily="18" charset="0"/>
                <a:cs typeface="Times New Roman" pitchFamily="18" charset="0"/>
              </a:rPr>
              <a:t>opcode</a:t>
            </a:r>
            <a:r>
              <a:rPr lang="en-US" dirty="0" smtClean="0">
                <a:latin typeface="Times New Roman" pitchFamily="18" charset="0"/>
                <a:cs typeface="Times New Roman" pitchFamily="18" charset="0"/>
              </a:rPr>
              <a:t>.</a:t>
            </a:r>
          </a:p>
          <a:p>
            <a:pPr marL="457200" indent="-457200" algn="just">
              <a:buFont typeface="Wingdings" pitchFamily="2" charset="2"/>
              <a:buChar char="Ø"/>
            </a:pPr>
            <a:r>
              <a:rPr lang="en-US" sz="2400" dirty="0" smtClean="0">
                <a:latin typeface="Times New Roman" pitchFamily="18" charset="0"/>
                <a:cs typeface="Times New Roman" pitchFamily="18" charset="0"/>
              </a:rPr>
              <a:t>Each control field handles a limited set of </a:t>
            </a:r>
            <a:r>
              <a:rPr lang="en-US" sz="2400" dirty="0" err="1" smtClean="0">
                <a:latin typeface="Times New Roman" pitchFamily="18" charset="0"/>
                <a:cs typeface="Times New Roman" pitchFamily="18" charset="0"/>
              </a:rPr>
              <a:t>microoperations</a:t>
            </a:r>
            <a:r>
              <a:rPr lang="en-US" sz="2400" dirty="0" smtClean="0">
                <a:latin typeface="Times New Roman" pitchFamily="18" charset="0"/>
                <a:cs typeface="Times New Roman" pitchFamily="18" charset="0"/>
              </a:rPr>
              <a:t>, any one of which can be performed simultaneously with the </a:t>
            </a:r>
            <a:r>
              <a:rPr lang="en-US" sz="2400" dirty="0" err="1" smtClean="0">
                <a:latin typeface="Times New Roman" pitchFamily="18" charset="0"/>
                <a:cs typeface="Times New Roman" pitchFamily="18" charset="0"/>
              </a:rPr>
              <a:t>microoperations</a:t>
            </a:r>
            <a:r>
              <a:rPr lang="en-US" sz="2400" dirty="0" smtClean="0">
                <a:latin typeface="Times New Roman" pitchFamily="18" charset="0"/>
                <a:cs typeface="Times New Roman" pitchFamily="18" charset="0"/>
              </a:rPr>
              <a:t> specified by the remaining control fields. </a:t>
            </a:r>
          </a:p>
          <a:p>
            <a:pPr marL="457200" indent="-457200" algn="just">
              <a:buFont typeface="Wingdings" pitchFamily="2" charset="2"/>
              <a:buChar char="Ø"/>
            </a:pPr>
            <a:r>
              <a:rPr lang="en-US" sz="2400" dirty="0" smtClean="0">
                <a:latin typeface="Times New Roman" pitchFamily="18" charset="0"/>
                <a:cs typeface="Times New Roman" pitchFamily="18" charset="0"/>
              </a:rPr>
              <a:t>A control field often specifies the control-line values for a single device such as an adder, a register, or a bus.</a:t>
            </a:r>
            <a:endParaRPr lang="en-US" sz="2400" dirty="0">
              <a:latin typeface="Times New Roman" pitchFamily="18" charset="0"/>
              <a:cs typeface="Times New Roman" pitchFamily="18" charset="0"/>
            </a:endParaRPr>
          </a:p>
        </p:txBody>
      </p:sp>
      <p:sp>
        <p:nvSpPr>
          <p:cNvPr id="9" name="Rectangle 8"/>
          <p:cNvSpPr/>
          <p:nvPr/>
        </p:nvSpPr>
        <p:spPr>
          <a:xfrm>
            <a:off x="5464696" y="7316812"/>
            <a:ext cx="7336904"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ü"/>
            </a:pPr>
            <a:r>
              <a:rPr lang="en-US" sz="2400" dirty="0" smtClean="0">
                <a:latin typeface="Times New Roman" pitchFamily="18" charset="0"/>
                <a:cs typeface="Times New Roman" pitchFamily="18" charset="0"/>
              </a:rPr>
              <a:t>It encompasses </a:t>
            </a:r>
            <a:r>
              <a:rPr lang="en-US" sz="2400" b="1" dirty="0" smtClean="0">
                <a:latin typeface="Times New Roman" pitchFamily="18" charset="0"/>
                <a:cs typeface="Times New Roman" pitchFamily="18" charset="0"/>
              </a:rPr>
              <a:t>90 bits</a:t>
            </a:r>
            <a:r>
              <a:rPr lang="en-US" sz="2400" dirty="0" smtClean="0">
                <a:latin typeface="Times New Roman" pitchFamily="18" charset="0"/>
                <a:cs typeface="Times New Roman" pitchFamily="18" charset="0"/>
              </a:rPr>
              <a:t>, which are partitioned into separate fields for various purposes. </a:t>
            </a:r>
          </a:p>
          <a:p>
            <a:pPr marL="457200" indent="-457200" algn="just">
              <a:buFont typeface="Wingdings" pitchFamily="2" charset="2"/>
              <a:buChar char="ü"/>
            </a:pPr>
            <a:r>
              <a:rPr lang="en-US" sz="2400" dirty="0" smtClean="0">
                <a:latin typeface="Times New Roman" pitchFamily="18" charset="0"/>
                <a:cs typeface="Times New Roman" pitchFamily="18" charset="0"/>
              </a:rPr>
              <a:t>There are </a:t>
            </a:r>
            <a:r>
              <a:rPr lang="en-US" sz="2400" b="1" dirty="0" smtClean="0">
                <a:latin typeface="Times New Roman" pitchFamily="18" charset="0"/>
                <a:cs typeface="Times New Roman" pitchFamily="18" charset="0"/>
              </a:rPr>
              <a:t>21 fields</a:t>
            </a:r>
            <a:r>
              <a:rPr lang="en-US" sz="2400" dirty="0" smtClean="0">
                <a:latin typeface="Times New Roman" pitchFamily="18" charset="0"/>
                <a:cs typeface="Times New Roman" pitchFamily="18" charset="0"/>
              </a:rPr>
              <a:t>, which constitute the control fields. </a:t>
            </a:r>
          </a:p>
          <a:p>
            <a:pPr marL="457200" indent="-457200" algn="just">
              <a:buFont typeface="Wingdings" pitchFamily="2" charset="2"/>
              <a:buChar char="ü"/>
            </a:pPr>
            <a:r>
              <a:rPr lang="en-US" sz="2400" dirty="0" smtClean="0">
                <a:latin typeface="Times New Roman" pitchFamily="18" charset="0"/>
                <a:cs typeface="Times New Roman" pitchFamily="18" charset="0"/>
              </a:rPr>
              <a:t>The </a:t>
            </a:r>
            <a:r>
              <a:rPr lang="en-US" sz="2400" b="1" dirty="0" smtClean="0">
                <a:latin typeface="Times New Roman" pitchFamily="18" charset="0"/>
                <a:cs typeface="Times New Roman" pitchFamily="18" charset="0"/>
              </a:rPr>
              <a:t>remaining fields </a:t>
            </a:r>
            <a:r>
              <a:rPr lang="en-US" sz="2400" dirty="0" smtClean="0">
                <a:latin typeface="Times New Roman" pitchFamily="18" charset="0"/>
                <a:cs typeface="Times New Roman" pitchFamily="18" charset="0"/>
              </a:rPr>
              <a:t>are used to generate the next microinstruction address and to detect errors by means of parity bits.</a:t>
            </a:r>
            <a:endParaRPr lang="en-US" sz="2400" dirty="0">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458715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Parallelism in microinstructions</a:t>
            </a:r>
            <a:endParaRPr lang="en-IN" b="1" dirty="0" smtClean="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496912" y="1920280"/>
            <a:ext cx="11592520" cy="561662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458715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Parallelism in microinstructions</a:t>
            </a:r>
            <a:endParaRPr lang="en-IN" b="1" dirty="0" smtClean="0">
              <a:latin typeface="Times New Roman" pitchFamily="18" charset="0"/>
              <a:cs typeface="Times New Roman" pitchFamily="18" charset="0"/>
            </a:endParaRPr>
          </a:p>
        </p:txBody>
      </p:sp>
      <p:sp>
        <p:nvSpPr>
          <p:cNvPr id="7" name="Rectangle 6"/>
          <p:cNvSpPr/>
          <p:nvPr/>
        </p:nvSpPr>
        <p:spPr>
          <a:xfrm>
            <a:off x="280120" y="1799198"/>
            <a:ext cx="11729392"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Consider, for instance, the register R, which can be loaded from any of four independent sources under the control of the four separate signals c0,c1,c2,c3. </a:t>
            </a:r>
          </a:p>
          <a:p>
            <a:pPr marL="457200" indent="-457200" algn="just">
              <a:buFont typeface="Wingdings" pitchFamily="2" charset="2"/>
              <a:buChar char="v"/>
            </a:pPr>
            <a:r>
              <a:rPr lang="en-US" dirty="0" smtClean="0">
                <a:latin typeface="Times New Roman" pitchFamily="18" charset="0"/>
                <a:cs typeface="Times New Roman" pitchFamily="18" charset="0"/>
              </a:rPr>
              <a:t>The implementation of the associated control points using an encoder and a Multiplexer.</a:t>
            </a:r>
          </a:p>
          <a:p>
            <a:pPr marL="457200" indent="-457200" algn="just">
              <a:buFont typeface="Wingdings" pitchFamily="2" charset="2"/>
              <a:buChar char="v"/>
            </a:pPr>
            <a:r>
              <a:rPr lang="en-US" dirty="0" smtClean="0">
                <a:latin typeface="Times New Roman" pitchFamily="18" charset="0"/>
                <a:cs typeface="Times New Roman" pitchFamily="18" charset="0"/>
              </a:rPr>
              <a:t>Suppose that the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i</a:t>
            </a:r>
            <a:r>
              <a:rPr lang="en-US" dirty="0" err="1" smtClean="0">
                <a:latin typeface="Times New Roman" pitchFamily="18" charset="0"/>
                <a:cs typeface="Times New Roman" pitchFamily="18" charset="0"/>
              </a:rPr>
              <a:t>'s</a:t>
            </a:r>
            <a:r>
              <a:rPr lang="en-US" dirty="0" smtClean="0">
                <a:latin typeface="Times New Roman" pitchFamily="18" charset="0"/>
                <a:cs typeface="Times New Roman" pitchFamily="18" charset="0"/>
              </a:rPr>
              <a:t> are derived from a microinstruction control field in which there is 1-bit for each control signal. </a:t>
            </a:r>
          </a:p>
          <a:p>
            <a:pPr marL="457200" indent="-457200" algn="just">
              <a:buFont typeface="Wingdings" pitchFamily="2" charset="2"/>
              <a:buChar char="v"/>
            </a:pPr>
            <a:r>
              <a:rPr lang="en-US" dirty="0" smtClean="0">
                <a:latin typeface="Times New Roman" pitchFamily="18" charset="0"/>
                <a:cs typeface="Times New Roman" pitchFamily="18" charset="0"/>
              </a:rPr>
              <a:t>This results in the 4-bit control field.</a:t>
            </a:r>
            <a:endParaRPr lang="en-US" dirty="0">
              <a:latin typeface="Times New Roman" pitchFamily="18" charset="0"/>
              <a:cs typeface="Times New Roman" pitchFamily="18" charset="0"/>
            </a:endParaRPr>
          </a:p>
        </p:txBody>
      </p:sp>
      <p:pic>
        <p:nvPicPr>
          <p:cNvPr id="8" name="Picture 3"/>
          <p:cNvPicPr>
            <a:picLocks noChangeAspect="1" noChangeArrowheads="1"/>
          </p:cNvPicPr>
          <p:nvPr/>
        </p:nvPicPr>
        <p:blipFill>
          <a:blip r:embed="rId2" cstate="print"/>
          <a:srcRect/>
          <a:stretch>
            <a:fillRect/>
          </a:stretch>
        </p:blipFill>
        <p:spPr bwMode="auto">
          <a:xfrm>
            <a:off x="1288232" y="5016624"/>
            <a:ext cx="10131152" cy="238125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458715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Parallelism in microinstructions</a:t>
            </a:r>
            <a:endParaRPr lang="en-IN" b="1" dirty="0" smtClean="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1072208" y="1848272"/>
            <a:ext cx="10801200" cy="453339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432048" y="6672808"/>
            <a:ext cx="11657384"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The </a:t>
            </a:r>
            <a:r>
              <a:rPr lang="en-US" sz="2800" b="1" dirty="0" err="1" smtClean="0">
                <a:latin typeface="Times New Roman" pitchFamily="18" charset="0"/>
                <a:cs typeface="Times New Roman" pitchFamily="18" charset="0"/>
              </a:rPr>
              <a:t>unencoded</a:t>
            </a:r>
            <a:r>
              <a:rPr lang="en-US" sz="2800" dirty="0" smtClean="0">
                <a:latin typeface="Times New Roman" pitchFamily="18" charset="0"/>
                <a:cs typeface="Times New Roman" pitchFamily="18" charset="0"/>
              </a:rPr>
              <a:t> format of </a:t>
            </a:r>
            <a:r>
              <a:rPr lang="en-US" sz="2800" i="1" dirty="0" smtClean="0">
                <a:latin typeface="Times New Roman" pitchFamily="18" charset="0"/>
                <a:cs typeface="Times New Roman" pitchFamily="18" charset="0"/>
              </a:rPr>
              <a:t>Figure 5.30a </a:t>
            </a:r>
            <a:r>
              <a:rPr lang="en-US" sz="2800" dirty="0" smtClean="0">
                <a:latin typeface="Times New Roman" pitchFamily="18" charset="0"/>
                <a:cs typeface="Times New Roman" pitchFamily="18" charset="0"/>
              </a:rPr>
              <a:t>has the advantage that all the control signals are individually identified in, and can be obtained directly from, the microinstruction.</a:t>
            </a:r>
          </a:p>
          <a:p>
            <a:pPr marL="457200" indent="-457200" algn="just">
              <a:buFont typeface="Wingdings" pitchFamily="2" charset="2"/>
              <a:buChar char="Ø"/>
            </a:pPr>
            <a:r>
              <a:rPr lang="en-US" sz="2800" dirty="0" smtClean="0">
                <a:latin typeface="Times New Roman" pitchFamily="18" charset="0"/>
                <a:cs typeface="Times New Roman" pitchFamily="18" charset="0"/>
              </a:rPr>
              <a:t>The </a:t>
            </a:r>
            <a:r>
              <a:rPr lang="en-US" sz="2800" b="1" dirty="0" smtClean="0">
                <a:latin typeface="Times New Roman" pitchFamily="18" charset="0"/>
                <a:cs typeface="Times New Roman" pitchFamily="18" charset="0"/>
              </a:rPr>
              <a:t>encoded control signals </a:t>
            </a:r>
            <a:r>
              <a:rPr lang="en-US" sz="2800" dirty="0" smtClean="0">
                <a:latin typeface="Times New Roman" pitchFamily="18" charset="0"/>
                <a:cs typeface="Times New Roman" pitchFamily="18" charset="0"/>
              </a:rPr>
              <a:t>k0, k1, k2 of </a:t>
            </a:r>
            <a:r>
              <a:rPr lang="en-US" sz="2800" i="1" dirty="0" smtClean="0">
                <a:latin typeface="Times New Roman" pitchFamily="18" charset="0"/>
                <a:cs typeface="Times New Roman" pitchFamily="18" charset="0"/>
              </a:rPr>
              <a:t>Figure 5.30b</a:t>
            </a:r>
            <a:r>
              <a:rPr lang="en-US" sz="2800" dirty="0" smtClean="0">
                <a:latin typeface="Times New Roman" pitchFamily="18" charset="0"/>
                <a:cs typeface="Times New Roman" pitchFamily="18" charset="0"/>
              </a:rPr>
              <a:t> must be passed through a decoder if we wish to extract the four original control signals c0, c1,c2,c3.</a:t>
            </a:r>
            <a:endParaRPr lang="en-US" sz="2800" dirty="0">
              <a:latin typeface="Times New Roman" pitchFamily="18" charset="0"/>
              <a:cs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3247107"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Horizontal Vs Vertical</a:t>
            </a:r>
            <a:endParaRPr lang="en-IN" b="1" dirty="0" smtClean="0">
              <a:latin typeface="Times New Roman" pitchFamily="18" charset="0"/>
              <a:cs typeface="Times New Roman" pitchFamily="18" charset="0"/>
            </a:endParaRPr>
          </a:p>
        </p:txBody>
      </p:sp>
      <p:sp>
        <p:nvSpPr>
          <p:cNvPr id="7" name="Rectangle 6"/>
          <p:cNvSpPr/>
          <p:nvPr/>
        </p:nvSpPr>
        <p:spPr>
          <a:xfrm>
            <a:off x="280120" y="1632248"/>
            <a:ext cx="10873208" cy="477054"/>
          </a:xfrm>
          <a:prstGeom prst="rect">
            <a:avLst/>
          </a:prstGeom>
        </p:spPr>
        <p:txBody>
          <a:bodyPr wrap="square">
            <a:spAutoFit/>
          </a:bodyPr>
          <a:lstStyle/>
          <a:p>
            <a:pPr algn="just"/>
            <a:r>
              <a:rPr lang="en-US" b="1" dirty="0" smtClean="0">
                <a:latin typeface="Times New Roman" pitchFamily="18" charset="0"/>
                <a:cs typeface="Times New Roman" pitchFamily="18" charset="0"/>
              </a:rPr>
              <a:t>Microinstructions are commonly divided into two types.</a:t>
            </a:r>
            <a:endParaRPr lang="en-US" b="1" dirty="0">
              <a:latin typeface="Times New Roman" pitchFamily="18" charset="0"/>
              <a:cs typeface="Times New Roman" pitchFamily="18" charset="0"/>
            </a:endParaRPr>
          </a:p>
        </p:txBody>
      </p:sp>
      <p:sp>
        <p:nvSpPr>
          <p:cNvPr id="8" name="Rectangle 7"/>
          <p:cNvSpPr/>
          <p:nvPr/>
        </p:nvSpPr>
        <p:spPr>
          <a:xfrm>
            <a:off x="66600" y="2568352"/>
            <a:ext cx="4389984"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Horizontal Microinstructions: </a:t>
            </a:r>
            <a:endParaRPr lang="en-IN" b="1" dirty="0" smtClean="0">
              <a:latin typeface="Times New Roman" pitchFamily="18" charset="0"/>
              <a:cs typeface="Times New Roman" pitchFamily="18" charset="0"/>
            </a:endParaRPr>
          </a:p>
        </p:txBody>
      </p:sp>
      <p:sp>
        <p:nvSpPr>
          <p:cNvPr id="9" name="Rectangle 8"/>
          <p:cNvSpPr/>
          <p:nvPr/>
        </p:nvSpPr>
        <p:spPr>
          <a:xfrm>
            <a:off x="928192" y="3432448"/>
            <a:ext cx="7056784" cy="12464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Long formats.</a:t>
            </a:r>
          </a:p>
          <a:p>
            <a:pPr marL="457200" indent="-457200" algn="just">
              <a:buFont typeface="Wingdings" pitchFamily="2" charset="2"/>
              <a:buChar char="v"/>
            </a:pPr>
            <a:r>
              <a:rPr lang="en-US" dirty="0" smtClean="0">
                <a:latin typeface="Times New Roman" pitchFamily="18" charset="0"/>
                <a:cs typeface="Times New Roman" pitchFamily="18" charset="0"/>
              </a:rPr>
              <a:t>Ability to express a high degree of parallelism.</a:t>
            </a:r>
          </a:p>
          <a:p>
            <a:pPr marL="457200" indent="-457200" algn="just">
              <a:buFont typeface="Wingdings" pitchFamily="2" charset="2"/>
              <a:buChar char="v"/>
            </a:pPr>
            <a:r>
              <a:rPr lang="en-US" dirty="0" smtClean="0">
                <a:latin typeface="Times New Roman" pitchFamily="18" charset="0"/>
                <a:cs typeface="Times New Roman" pitchFamily="18" charset="0"/>
              </a:rPr>
              <a:t>Little encoding of the control information.</a:t>
            </a:r>
            <a:endParaRPr lang="en-US" dirty="0">
              <a:latin typeface="Times New Roman" pitchFamily="18" charset="0"/>
              <a:cs typeface="Times New Roman" pitchFamily="18" charset="0"/>
            </a:endParaRPr>
          </a:p>
        </p:txBody>
      </p:sp>
      <p:sp>
        <p:nvSpPr>
          <p:cNvPr id="10" name="Rectangle 9"/>
          <p:cNvSpPr/>
          <p:nvPr/>
        </p:nvSpPr>
        <p:spPr>
          <a:xfrm>
            <a:off x="111094" y="5232648"/>
            <a:ext cx="3985450"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Vertical Microinstructions: </a:t>
            </a:r>
            <a:endParaRPr lang="en-IN" b="1" dirty="0" smtClean="0">
              <a:latin typeface="Times New Roman" pitchFamily="18" charset="0"/>
              <a:cs typeface="Times New Roman" pitchFamily="18" charset="0"/>
            </a:endParaRPr>
          </a:p>
        </p:txBody>
      </p:sp>
      <p:sp>
        <p:nvSpPr>
          <p:cNvPr id="11" name="Rectangle 10"/>
          <p:cNvSpPr/>
          <p:nvPr/>
        </p:nvSpPr>
        <p:spPr>
          <a:xfrm>
            <a:off x="928192" y="6146393"/>
            <a:ext cx="7808912" cy="12464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Short formats.</a:t>
            </a:r>
          </a:p>
          <a:p>
            <a:pPr marL="457200" indent="-457200" algn="just">
              <a:buFont typeface="Wingdings" pitchFamily="2" charset="2"/>
              <a:buChar char="v"/>
            </a:pPr>
            <a:r>
              <a:rPr lang="en-US" dirty="0" smtClean="0">
                <a:latin typeface="Times New Roman" pitchFamily="18" charset="0"/>
                <a:cs typeface="Times New Roman" pitchFamily="18" charset="0"/>
              </a:rPr>
              <a:t>Limited ability to express parallel micro-operations.</a:t>
            </a:r>
          </a:p>
          <a:p>
            <a:pPr marL="457200" indent="-457200" algn="just">
              <a:buFont typeface="Wingdings" pitchFamily="2" charset="2"/>
              <a:buChar char="v"/>
            </a:pPr>
            <a:r>
              <a:rPr lang="en-US" dirty="0" smtClean="0">
                <a:latin typeface="Times New Roman" pitchFamily="18" charset="0"/>
                <a:cs typeface="Times New Roman" pitchFamily="18" charset="0"/>
              </a:rPr>
              <a:t>Considerable encoding of the control information.</a:t>
            </a:r>
            <a:endParaRPr lang="en-US" dirty="0">
              <a:latin typeface="Times New Roman" pitchFamily="18" charset="0"/>
              <a:cs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32648" y="932870"/>
            <a:ext cx="6638099"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Horizontal Vs Vertical (Control Field Formats)</a:t>
            </a:r>
            <a:endParaRPr lang="en-IN" b="1" dirty="0" smtClean="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73360" y="1632248"/>
            <a:ext cx="6762940" cy="2448272"/>
          </a:xfrm>
          <a:prstGeom prst="rect">
            <a:avLst/>
          </a:prstGeom>
          <a:noFill/>
          <a:ln w="9525">
            <a:solidFill>
              <a:srgbClr val="00B050"/>
            </a:solid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7167988" y="2928392"/>
            <a:ext cx="5370316" cy="4104456"/>
          </a:xfrm>
          <a:prstGeom prst="rect">
            <a:avLst/>
          </a:prstGeom>
          <a:noFill/>
          <a:ln w="9525">
            <a:solidFill>
              <a:srgbClr val="00B050"/>
            </a:solid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784176" y="5375002"/>
            <a:ext cx="4752528" cy="3970279"/>
          </a:xfrm>
          <a:prstGeom prst="rect">
            <a:avLst/>
          </a:prstGeom>
          <a:noFill/>
          <a:ln w="9525">
            <a:solidFill>
              <a:srgbClr val="00B050"/>
            </a:solidFill>
            <a:miter lim="800000"/>
            <a:headEnd/>
            <a:tailEnd/>
          </a:ln>
        </p:spPr>
      </p:pic>
      <p:sp>
        <p:nvSpPr>
          <p:cNvPr id="10" name="Rectangle 9"/>
          <p:cNvSpPr/>
          <p:nvPr/>
        </p:nvSpPr>
        <p:spPr>
          <a:xfrm>
            <a:off x="4533655" y="3819490"/>
            <a:ext cx="1885453" cy="477054"/>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just"/>
            <a:r>
              <a:rPr lang="en-US" b="1" dirty="0" smtClean="0">
                <a:latin typeface="Times New Roman" pitchFamily="18" charset="0"/>
                <a:cs typeface="Times New Roman" pitchFamily="18" charset="0"/>
              </a:rPr>
              <a:t>No encoding</a:t>
            </a:r>
            <a:endParaRPr lang="en-US" b="1" dirty="0">
              <a:latin typeface="Times New Roman" pitchFamily="18" charset="0"/>
              <a:cs typeface="Times New Roman" pitchFamily="18" charset="0"/>
            </a:endParaRPr>
          </a:p>
        </p:txBody>
      </p:sp>
      <p:sp>
        <p:nvSpPr>
          <p:cNvPr id="11" name="Rectangle 10"/>
          <p:cNvSpPr/>
          <p:nvPr/>
        </p:nvSpPr>
        <p:spPr>
          <a:xfrm>
            <a:off x="10558956" y="7131858"/>
            <a:ext cx="2242922" cy="477054"/>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just"/>
            <a:r>
              <a:rPr lang="en-US" b="1" dirty="0" smtClean="0">
                <a:latin typeface="Times New Roman" pitchFamily="18" charset="0"/>
                <a:cs typeface="Times New Roman" pitchFamily="18" charset="0"/>
              </a:rPr>
              <a:t>Some encoding</a:t>
            </a:r>
            <a:endParaRPr lang="en-US" b="1" dirty="0">
              <a:latin typeface="Times New Roman" pitchFamily="18" charset="0"/>
              <a:cs typeface="Times New Roman" pitchFamily="18" charset="0"/>
            </a:endParaRPr>
          </a:p>
        </p:txBody>
      </p:sp>
      <p:sp>
        <p:nvSpPr>
          <p:cNvPr id="12" name="Rectangle 11"/>
          <p:cNvSpPr/>
          <p:nvPr/>
        </p:nvSpPr>
        <p:spPr>
          <a:xfrm>
            <a:off x="4011115" y="8905056"/>
            <a:ext cx="2893741" cy="477054"/>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just"/>
            <a:r>
              <a:rPr lang="en-US" b="1" dirty="0" smtClean="0">
                <a:latin typeface="Times New Roman" pitchFamily="18" charset="0"/>
                <a:cs typeface="Times New Roman" pitchFamily="18" charset="0"/>
              </a:rPr>
              <a:t>Complete encoding</a:t>
            </a:r>
            <a:endParaRPr lang="en-US" b="1"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168552" y="1560240"/>
            <a:ext cx="423827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Micro Instruction Addressing</a:t>
            </a:r>
            <a:endParaRPr lang="en-IN" b="1" dirty="0" smtClean="0">
              <a:latin typeface="Times New Roman" pitchFamily="18" charset="0"/>
              <a:cs typeface="Times New Roman" pitchFamily="18" charset="0"/>
            </a:endParaRPr>
          </a:p>
        </p:txBody>
      </p:sp>
      <p:sp>
        <p:nvSpPr>
          <p:cNvPr id="7" name="Rectangle 6"/>
          <p:cNvSpPr/>
          <p:nvPr/>
        </p:nvSpPr>
        <p:spPr>
          <a:xfrm>
            <a:off x="712168" y="2373228"/>
            <a:ext cx="11377264" cy="569386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2800" dirty="0" smtClean="0">
                <a:latin typeface="Times New Roman" pitchFamily="18" charset="0"/>
                <a:cs typeface="Times New Roman" pitchFamily="18" charset="0"/>
              </a:rPr>
              <a:t>Each microinstruction in the basic design of Figure 5.26 contains within itself the address of the next microinstruction to be executed. </a:t>
            </a:r>
          </a:p>
          <a:p>
            <a:pPr marL="457200" indent="-457200" algn="just">
              <a:buFont typeface="Wingdings" pitchFamily="2" charset="2"/>
              <a:buChar char="v"/>
            </a:pPr>
            <a:r>
              <a:rPr lang="en-US" sz="2800" dirty="0" smtClean="0">
                <a:latin typeface="Times New Roman" pitchFamily="18" charset="0"/>
                <a:cs typeface="Times New Roman" pitchFamily="18" charset="0"/>
              </a:rPr>
              <a:t>In the case of branch microinstructions, two possible next addresses are included. </a:t>
            </a:r>
          </a:p>
          <a:p>
            <a:pPr marL="457200" indent="-457200" algn="just">
              <a:buFont typeface="Wingdings" pitchFamily="2" charset="2"/>
              <a:buChar char="v"/>
            </a:pPr>
            <a:r>
              <a:rPr lang="en-US" sz="2800" dirty="0" smtClean="0">
                <a:latin typeface="Times New Roman" pitchFamily="18" charset="0"/>
                <a:cs typeface="Times New Roman" pitchFamily="18" charset="0"/>
              </a:rPr>
              <a:t>This explicit address specification has the advantage that </a:t>
            </a:r>
            <a:r>
              <a:rPr lang="en-US" sz="2800" b="1" dirty="0" smtClean="0">
                <a:latin typeface="Times New Roman" pitchFamily="18" charset="0"/>
                <a:cs typeface="Times New Roman" pitchFamily="18" charset="0"/>
              </a:rPr>
              <a:t>no time is lost </a:t>
            </a:r>
            <a:r>
              <a:rPr lang="en-US" sz="2800" dirty="0" smtClean="0">
                <a:latin typeface="Times New Roman" pitchFamily="18" charset="0"/>
                <a:cs typeface="Times New Roman" pitchFamily="18" charset="0"/>
              </a:rPr>
              <a:t>in microinstruction address generation, but it is </a:t>
            </a:r>
            <a:r>
              <a:rPr lang="en-US" sz="2800" b="1" dirty="0" smtClean="0">
                <a:latin typeface="Times New Roman" pitchFamily="18" charset="0"/>
                <a:cs typeface="Times New Roman" pitchFamily="18" charset="0"/>
              </a:rPr>
              <a:t>wasteful of control memory space.</a:t>
            </a:r>
          </a:p>
          <a:p>
            <a:pPr marL="457200" indent="-457200" algn="just">
              <a:buFont typeface="Wingdings" pitchFamily="2" charset="2"/>
              <a:buChar char="v"/>
            </a:pPr>
            <a:r>
              <a:rPr lang="en-US" sz="2800" dirty="0" smtClean="0">
                <a:latin typeface="Times New Roman" pitchFamily="18" charset="0"/>
                <a:cs typeface="Times New Roman" pitchFamily="18" charset="0"/>
              </a:rPr>
              <a:t>The address fields can be eliminated from all but branch instructions by using a </a:t>
            </a:r>
            <a:r>
              <a:rPr lang="en-US" sz="2800" b="1" dirty="0" err="1" smtClean="0">
                <a:latin typeface="Times New Roman" pitchFamily="18" charset="0"/>
                <a:cs typeface="Times New Roman" pitchFamily="18" charset="0"/>
              </a:rPr>
              <a:t>microprogram</a:t>
            </a:r>
            <a:r>
              <a:rPr lang="en-US" sz="2800" b="1" dirty="0" smtClean="0">
                <a:latin typeface="Times New Roman" pitchFamily="18" charset="0"/>
                <a:cs typeface="Times New Roman" pitchFamily="18" charset="0"/>
              </a:rPr>
              <a:t> counter </a:t>
            </a:r>
            <a:r>
              <a:rPr lang="en-US" sz="2800" b="1" dirty="0" err="1" smtClean="0">
                <a:latin typeface="Times New Roman" pitchFamily="18" charset="0"/>
                <a:cs typeface="Times New Roman" pitchFamily="18" charset="0"/>
              </a:rPr>
              <a:t>μPC</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as the primary source of microinstruction addresses.</a:t>
            </a:r>
          </a:p>
          <a:p>
            <a:pPr marL="457200" indent="-457200" algn="just">
              <a:buFont typeface="Wingdings" pitchFamily="2" charset="2"/>
              <a:buChar char="v"/>
            </a:pPr>
            <a:r>
              <a:rPr lang="en-US" sz="2800" dirty="0" smtClean="0">
                <a:latin typeface="Times New Roman" pitchFamily="18" charset="0"/>
                <a:cs typeface="Times New Roman" pitchFamily="18" charset="0"/>
              </a:rPr>
              <a:t>Its role is analogous to that of the program counter PC at the instruction level. Since only instructions have to be fetched from the control memory, |</a:t>
            </a:r>
            <a:r>
              <a:rPr lang="en-US" sz="2800" b="1" dirty="0" err="1" smtClean="0">
                <a:latin typeface="Times New Roman" pitchFamily="18" charset="0"/>
                <a:cs typeface="Times New Roman" pitchFamily="18" charset="0"/>
              </a:rPr>
              <a:t>μ</a:t>
            </a:r>
            <a:r>
              <a:rPr lang="en-US" sz="2800" dirty="0" err="1" smtClean="0">
                <a:latin typeface="Times New Roman" pitchFamily="18" charset="0"/>
                <a:cs typeface="Times New Roman" pitchFamily="18" charset="0"/>
              </a:rPr>
              <a:t>PC</a:t>
            </a:r>
            <a:r>
              <a:rPr lang="en-US" sz="2800" dirty="0" smtClean="0">
                <a:latin typeface="Times New Roman" pitchFamily="18" charset="0"/>
                <a:cs typeface="Times New Roman" pitchFamily="18" charset="0"/>
              </a:rPr>
              <a:t> is also used as the control memory address register CMAR.</a:t>
            </a:r>
            <a:endParaRPr lang="en-US" sz="28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107436"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Introduction:</a:t>
            </a:r>
          </a:p>
        </p:txBody>
      </p:sp>
      <p:sp>
        <p:nvSpPr>
          <p:cNvPr id="5" name="Rectangle 4"/>
          <p:cNvSpPr/>
          <p:nvPr/>
        </p:nvSpPr>
        <p:spPr>
          <a:xfrm>
            <a:off x="3994991" y="62474"/>
            <a:ext cx="5263171"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 </a:t>
            </a:r>
            <a:r>
              <a:rPr lang="en-IN" sz="2800" b="1" dirty="0">
                <a:solidFill>
                  <a:srgbClr val="FFFF00"/>
                </a:solidFill>
                <a:latin typeface="Times New Roman" pitchFamily="18" charset="0"/>
                <a:cs typeface="Times New Roman" pitchFamily="18" charset="0"/>
              </a:rPr>
              <a:t>- </a:t>
            </a:r>
            <a:r>
              <a:rPr lang="en-IN" sz="2800" b="1" dirty="0" smtClean="0">
                <a:solidFill>
                  <a:srgbClr val="FFFF00"/>
                </a:solidFill>
                <a:latin typeface="Times New Roman" pitchFamily="18" charset="0"/>
                <a:cs typeface="Times New Roman" pitchFamily="18" charset="0"/>
              </a:rPr>
              <a:t>DATA PATH DESIGN</a:t>
            </a:r>
            <a:endParaRPr lang="en-IN" sz="2800" dirty="0">
              <a:solidFill>
                <a:srgbClr val="FFFF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01412" y="1818847"/>
            <a:ext cx="7123724" cy="7590265"/>
          </a:xfrm>
          <a:prstGeom prst="rect">
            <a:avLst/>
          </a:prstGeom>
          <a:noFill/>
          <a:ln w="9525">
            <a:solidFill>
              <a:srgbClr val="00B05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315832" y="822114"/>
            <a:ext cx="6400800" cy="86177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a:latin typeface="Times New Roman" pitchFamily="18" charset="0"/>
                <a:cs typeface="Times New Roman" pitchFamily="18" charset="0"/>
              </a:rPr>
              <a:t>The processor </a:t>
            </a:r>
            <a:r>
              <a:rPr lang="en-IN" b="1" dirty="0" smtClean="0">
                <a:latin typeface="Times New Roman" pitchFamily="18" charset="0"/>
                <a:cs typeface="Times New Roman" pitchFamily="18" charset="0"/>
              </a:rPr>
              <a:t>configured </a:t>
            </a:r>
            <a:r>
              <a:rPr lang="en-IN" b="1" dirty="0">
                <a:latin typeface="Times New Roman" pitchFamily="18" charset="0"/>
                <a:cs typeface="Times New Roman" pitchFamily="18" charset="0"/>
              </a:rPr>
              <a:t>to implement </a:t>
            </a:r>
            <a:r>
              <a:rPr lang="en-IN" b="1"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add </a:t>
            </a:r>
            <a:r>
              <a:rPr lang="en-US" b="1" dirty="0">
                <a:latin typeface="Times New Roman" pitchFamily="18" charset="0"/>
                <a:cs typeface="Times New Roman" pitchFamily="18" charset="0"/>
              </a:rPr>
              <a:t>operation A := A + B.</a:t>
            </a:r>
            <a:endParaRPr lang="en-IN" b="1" dirty="0">
              <a:latin typeface="Times New Roman" pitchFamily="18" charset="0"/>
              <a:cs typeface="Times New Roman" pitchFamily="18" charset="0"/>
            </a:endParaRPr>
          </a:p>
        </p:txBody>
      </p:sp>
    </p:spTree>
    <p:extLst>
      <p:ext uri="{BB962C8B-B14F-4D97-AF65-F5344CB8AC3E}">
        <p14:creationId xmlns="" xmlns:p14="http://schemas.microsoft.com/office/powerpoint/2010/main" val="1818690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104656" y="768152"/>
            <a:ext cx="357373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Micro Operation Timing</a:t>
            </a:r>
            <a:endParaRPr lang="en-IN" b="1" dirty="0" smtClean="0">
              <a:latin typeface="Times New Roman" pitchFamily="18" charset="0"/>
              <a:cs typeface="Times New Roman" pitchFamily="18" charset="0"/>
            </a:endParaRPr>
          </a:p>
        </p:txBody>
      </p:sp>
      <p:sp>
        <p:nvSpPr>
          <p:cNvPr id="7" name="Rectangle 6"/>
          <p:cNvSpPr/>
          <p:nvPr/>
        </p:nvSpPr>
        <p:spPr>
          <a:xfrm>
            <a:off x="142504" y="1488232"/>
            <a:ext cx="1877437" cy="477054"/>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pPr marL="457200" indent="-457200" algn="just"/>
            <a:r>
              <a:rPr lang="en-US" b="1" dirty="0" err="1" smtClean="0">
                <a:latin typeface="Times New Roman" pitchFamily="18" charset="0"/>
                <a:cs typeface="Times New Roman" pitchFamily="18" charset="0"/>
              </a:rPr>
              <a:t>Monophase</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8" name="Rectangle 7"/>
          <p:cNvSpPr/>
          <p:nvPr/>
        </p:nvSpPr>
        <p:spPr>
          <a:xfrm>
            <a:off x="384176" y="2208312"/>
            <a:ext cx="11849272" cy="1246495"/>
          </a:xfrm>
          <a:prstGeom prst="rect">
            <a:avLst/>
          </a:prstGeom>
        </p:spPr>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 single clock signal synchronizes the control signals, and its period can be the same as the microinstruction cycle period. </a:t>
            </a:r>
          </a:p>
          <a:p>
            <a:pPr marL="457200" indent="-457200" algn="just">
              <a:buFont typeface="Wingdings" pitchFamily="2" charset="2"/>
              <a:buChar char="Ø"/>
            </a:pPr>
            <a:r>
              <a:rPr lang="en-US" dirty="0" smtClean="0">
                <a:latin typeface="Times New Roman" pitchFamily="18" charset="0"/>
                <a:cs typeface="Times New Roman" pitchFamily="18" charset="0"/>
              </a:rPr>
              <a:t>This mode of control has been termed </a:t>
            </a:r>
            <a:r>
              <a:rPr lang="en-US" dirty="0" err="1" smtClean="0">
                <a:latin typeface="Times New Roman" pitchFamily="18" charset="0"/>
                <a:cs typeface="Times New Roman" pitchFamily="18" charset="0"/>
              </a:rPr>
              <a:t>monophase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9" name="Rectangle 8"/>
          <p:cNvSpPr/>
          <p:nvPr/>
        </p:nvSpPr>
        <p:spPr>
          <a:xfrm>
            <a:off x="196078" y="3504456"/>
            <a:ext cx="1681871" cy="477054"/>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pPr marL="457200" indent="-457200" algn="just"/>
            <a:r>
              <a:rPr lang="en-US" b="1" dirty="0" err="1" smtClean="0">
                <a:latin typeface="Times New Roman" pitchFamily="18" charset="0"/>
                <a:cs typeface="Times New Roman" pitchFamily="18" charset="0"/>
              </a:rPr>
              <a:t>Polyphase</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10" name="Rectangle 9"/>
          <p:cNvSpPr/>
          <p:nvPr/>
        </p:nvSpPr>
        <p:spPr>
          <a:xfrm>
            <a:off x="208112" y="4080808"/>
            <a:ext cx="12529392" cy="1246495"/>
          </a:xfrm>
          <a:prstGeom prst="rect">
            <a:avLst/>
          </a:prstGeom>
        </p:spPr>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This </a:t>
            </a:r>
            <a:r>
              <a:rPr lang="en-US" dirty="0" err="1" smtClean="0">
                <a:latin typeface="Times New Roman" pitchFamily="18" charset="0"/>
                <a:cs typeface="Times New Roman" pitchFamily="18" charset="0"/>
              </a:rPr>
              <a:t>polyphase</a:t>
            </a:r>
            <a:r>
              <a:rPr lang="en-US" dirty="0" smtClean="0">
                <a:latin typeface="Times New Roman" pitchFamily="18" charset="0"/>
                <a:cs typeface="Times New Roman" pitchFamily="18" charset="0"/>
              </a:rPr>
              <a:t> mode of operation permits a single microinstruction to specify a short sequence of </a:t>
            </a:r>
            <a:r>
              <a:rPr lang="en-US" dirty="0" err="1" smtClean="0">
                <a:latin typeface="Times New Roman" pitchFamily="18" charset="0"/>
                <a:cs typeface="Times New Roman" pitchFamily="18" charset="0"/>
              </a:rPr>
              <a:t>microoperations</a:t>
            </a:r>
            <a:r>
              <a:rPr lang="en-US" dirty="0" smtClean="0">
                <a:latin typeface="Times New Roman" pitchFamily="18" charset="0"/>
                <a:cs typeface="Times New Roman" pitchFamily="18" charset="0"/>
              </a:rPr>
              <a:t> for some increase in the complexity of the microinstruction format.</a:t>
            </a:r>
            <a:endParaRPr lang="en-US" dirty="0">
              <a:latin typeface="Times New Roman" pitchFamily="18" charset="0"/>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72355" y="1360934"/>
            <a:ext cx="8848725" cy="3295650"/>
          </a:xfrm>
          <a:prstGeom prst="rect">
            <a:avLst/>
          </a:prstGeom>
          <a:noFill/>
          <a:ln w="9525">
            <a:solidFill>
              <a:srgbClr val="00B050"/>
            </a:solid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5320680" y="4584576"/>
            <a:ext cx="7391400" cy="4824536"/>
          </a:xfrm>
          <a:prstGeom prst="rect">
            <a:avLst/>
          </a:prstGeom>
          <a:noFill/>
          <a:ln w="9525">
            <a:solidFill>
              <a:srgbClr val="00B050"/>
            </a:solidFill>
            <a:miter lim="800000"/>
            <a:headEnd/>
            <a:tailEnd/>
          </a:ln>
        </p:spPr>
      </p:pic>
      <p:sp>
        <p:nvSpPr>
          <p:cNvPr id="6" name="Rectangle 5"/>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7" name="Rectangle 6"/>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8" name="Rectangle 7"/>
          <p:cNvSpPr/>
          <p:nvPr/>
        </p:nvSpPr>
        <p:spPr>
          <a:xfrm>
            <a:off x="5104656" y="768152"/>
            <a:ext cx="357373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Micro Operation Timing</a:t>
            </a:r>
            <a:endParaRPr lang="en-IN" b="1" dirty="0" smtClean="0">
              <a:latin typeface="Times New Roman" pitchFamily="18" charset="0"/>
              <a:cs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104656" y="768152"/>
            <a:ext cx="38337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Control Unit Organization</a:t>
            </a:r>
            <a:endParaRPr lang="en-IN" b="1" dirty="0" smtClean="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496144" y="1632248"/>
            <a:ext cx="11305256" cy="1952847"/>
          </a:xfrm>
          <a:prstGeom prst="rect">
            <a:avLst/>
          </a:prstGeom>
          <a:noFill/>
          <a:ln w="9525">
            <a:solidFill>
              <a:srgbClr val="00B050"/>
            </a:solidFill>
            <a:miter lim="800000"/>
            <a:headEnd/>
            <a:tailEnd/>
          </a:ln>
        </p:spPr>
      </p:pic>
      <p:sp>
        <p:nvSpPr>
          <p:cNvPr id="8" name="Rectangle 7"/>
          <p:cNvSpPr/>
          <p:nvPr/>
        </p:nvSpPr>
        <p:spPr>
          <a:xfrm>
            <a:off x="280120" y="4429522"/>
            <a:ext cx="11809312"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sz="2800" b="1" dirty="0" smtClean="0">
                <a:latin typeface="Times New Roman" pitchFamily="18" charset="0"/>
                <a:cs typeface="Times New Roman" pitchFamily="18" charset="0"/>
              </a:rPr>
              <a:t>A condition-select field </a:t>
            </a:r>
            <a:r>
              <a:rPr lang="en-US" sz="2800" dirty="0" smtClean="0">
                <a:latin typeface="Times New Roman" pitchFamily="18" charset="0"/>
                <a:cs typeface="Times New Roman" pitchFamily="18" charset="0"/>
              </a:rPr>
              <a:t>specifies the external condition to be tested in the case of conditional branch microinstructions.</a:t>
            </a:r>
          </a:p>
          <a:p>
            <a:pPr marL="457200" indent="-457200" algn="just">
              <a:buFont typeface="+mj-lt"/>
              <a:buAutoNum type="arabicPeriod"/>
            </a:pPr>
            <a:r>
              <a:rPr lang="en-US" sz="2800" b="1" dirty="0" smtClean="0">
                <a:latin typeface="Times New Roman" pitchFamily="18" charset="0"/>
                <a:cs typeface="Times New Roman" pitchFamily="18" charset="0"/>
              </a:rPr>
              <a:t>An address field </a:t>
            </a:r>
            <a:r>
              <a:rPr lang="en-US" sz="2800" dirty="0" smtClean="0">
                <a:latin typeface="Times New Roman" pitchFamily="18" charset="0"/>
                <a:cs typeface="Times New Roman" pitchFamily="18" charset="0"/>
              </a:rPr>
              <a:t>contains the next-address field to be used when a branch condition is satisfied. A </a:t>
            </a:r>
            <a:r>
              <a:rPr lang="en-US" sz="2800" dirty="0" err="1" smtClean="0">
                <a:latin typeface="Times New Roman" pitchFamily="18" charset="0"/>
                <a:cs typeface="Times New Roman" pitchFamily="18" charset="0"/>
              </a:rPr>
              <a:t>microprogram</a:t>
            </a:r>
            <a:r>
              <a:rPr lang="en-US" sz="2800" dirty="0" smtClean="0">
                <a:latin typeface="Times New Roman" pitchFamily="18" charset="0"/>
                <a:cs typeface="Times New Roman" pitchFamily="18" charset="0"/>
              </a:rPr>
              <a:t> counter (</a:t>
            </a:r>
            <a:r>
              <a:rPr lang="el-GR" sz="2800" dirty="0" smtClean="0">
                <a:latin typeface="Times New Roman" pitchFamily="18" charset="0"/>
                <a:cs typeface="Times New Roman" pitchFamily="18" charset="0"/>
              </a:rPr>
              <a:t>μ</a:t>
            </a:r>
            <a:r>
              <a:rPr lang="en-US" sz="2800" dirty="0" smtClean="0">
                <a:latin typeface="Times New Roman" pitchFamily="18" charset="0"/>
                <a:cs typeface="Times New Roman" pitchFamily="18" charset="0"/>
              </a:rPr>
              <a:t>PC provides the next microinstruction address when no branching is needed.</a:t>
            </a:r>
          </a:p>
          <a:p>
            <a:pPr marL="457200" indent="-457200" algn="just">
              <a:buFont typeface="+mj-lt"/>
              <a:buAutoNum type="arabicPeriod"/>
            </a:pPr>
            <a:r>
              <a:rPr lang="en-US" sz="2800" b="1" dirty="0" smtClean="0">
                <a:latin typeface="Times New Roman" pitchFamily="18" charset="0"/>
                <a:cs typeface="Times New Roman" pitchFamily="18" charset="0"/>
              </a:rPr>
              <a:t>Control field:</a:t>
            </a:r>
            <a:r>
              <a:rPr lang="en-US" sz="2800" dirty="0" smtClean="0">
                <a:latin typeface="Times New Roman" pitchFamily="18" charset="0"/>
                <a:cs typeface="Times New Roman" pitchFamily="18" charset="0"/>
              </a:rPr>
              <a:t> The rest of the microinstruction specifies in encoded or </a:t>
            </a:r>
            <a:r>
              <a:rPr lang="en-US" sz="2800" dirty="0" err="1" smtClean="0">
                <a:latin typeface="Times New Roman" pitchFamily="18" charset="0"/>
                <a:cs typeface="Times New Roman" pitchFamily="18" charset="0"/>
              </a:rPr>
              <a:t>unencoded</a:t>
            </a:r>
            <a:r>
              <a:rPr lang="en-US" sz="2800" dirty="0" smtClean="0">
                <a:latin typeface="Times New Roman" pitchFamily="18" charset="0"/>
                <a:cs typeface="Times New Roman" pitchFamily="18" charset="0"/>
              </a:rPr>
              <a:t> format the control signals that are activated to perform the desired </a:t>
            </a:r>
            <a:r>
              <a:rPr lang="en-US" sz="2800" dirty="0" err="1" smtClean="0">
                <a:latin typeface="Times New Roman" pitchFamily="18" charset="0"/>
                <a:cs typeface="Times New Roman" pitchFamily="18" charset="0"/>
              </a:rPr>
              <a:t>microoperations</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9" name="Rectangle 8"/>
          <p:cNvSpPr/>
          <p:nvPr/>
        </p:nvSpPr>
        <p:spPr>
          <a:xfrm>
            <a:off x="33064" y="3747482"/>
            <a:ext cx="8527976" cy="477054"/>
          </a:xfrm>
          <a:prstGeom prst="rect">
            <a:avLst/>
          </a:prstGeom>
        </p:spPr>
        <p:txBody>
          <a:bodyPr wrap="none">
            <a:spAutoFit/>
          </a:bodyPr>
          <a:lstStyle/>
          <a:p>
            <a:pPr algn="just"/>
            <a:r>
              <a:rPr lang="en-US" b="1" dirty="0" smtClean="0">
                <a:latin typeface="Times New Roman" pitchFamily="18" charset="0"/>
                <a:cs typeface="Times New Roman" pitchFamily="18" charset="0"/>
              </a:rPr>
              <a:t>Microinstruction format has three parts arranged as follows:</a:t>
            </a:r>
            <a:endParaRPr lang="en-US" b="1" dirty="0">
              <a:latin typeface="Times New Roman" pitchFamily="18" charset="0"/>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104656" y="768152"/>
            <a:ext cx="38337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Control Unit Organization</a:t>
            </a:r>
            <a:endParaRPr lang="en-IN" b="1" dirty="0" smtClean="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2481263" y="1448122"/>
            <a:ext cx="7839075" cy="7600950"/>
          </a:xfrm>
          <a:prstGeom prst="rect">
            <a:avLst/>
          </a:prstGeom>
          <a:noFill/>
          <a:ln w="9525">
            <a:solidFill>
              <a:srgbClr val="00B050"/>
            </a:solid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471520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104656" y="768152"/>
            <a:ext cx="38337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Control Unit Organization</a:t>
            </a:r>
            <a:endParaRPr lang="en-IN" b="1" dirty="0" smtClean="0">
              <a:latin typeface="Times New Roman" pitchFamily="18" charset="0"/>
              <a:cs typeface="Times New Roman" pitchFamily="18" charset="0"/>
            </a:endParaRPr>
          </a:p>
        </p:txBody>
      </p:sp>
      <p:sp>
        <p:nvSpPr>
          <p:cNvPr id="7" name="Rectangle 6"/>
          <p:cNvSpPr/>
          <p:nvPr/>
        </p:nvSpPr>
        <p:spPr>
          <a:xfrm>
            <a:off x="144016" y="1381660"/>
            <a:ext cx="12521480" cy="393954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counter </a:t>
            </a:r>
            <a:r>
              <a:rPr lang="en-US" dirty="0" err="1" smtClean="0">
                <a:latin typeface="Times New Roman" pitchFamily="18" charset="0"/>
                <a:cs typeface="Times New Roman" pitchFamily="18" charset="0"/>
              </a:rPr>
              <a:t>μPC</a:t>
            </a:r>
            <a:r>
              <a:rPr lang="en-US" dirty="0" smtClean="0">
                <a:latin typeface="Times New Roman" pitchFamily="18" charset="0"/>
                <a:cs typeface="Times New Roman" pitchFamily="18" charset="0"/>
              </a:rPr>
              <a:t> is the address register for the control memory CM. The contents of the addressed word in CM are transferred to the microinstruction register </a:t>
            </a:r>
            <a:r>
              <a:rPr lang="en-US" dirty="0" err="1" smtClean="0">
                <a:latin typeface="Times New Roman" pitchFamily="18" charset="0"/>
                <a:cs typeface="Times New Roman" pitchFamily="18" charset="0"/>
              </a:rPr>
              <a:t>μIR</a:t>
            </a:r>
            <a:r>
              <a:rPr lang="en-US" dirty="0" smtClean="0">
                <a:latin typeface="Times New Roman" pitchFamily="18" charset="0"/>
                <a:cs typeface="Times New Roman" pitchFamily="18" charset="0"/>
              </a:rPr>
              <a:t>. </a:t>
            </a:r>
          </a:p>
          <a:p>
            <a:pPr marL="457200" indent="-457200" algn="just">
              <a:buFont typeface="Wingdings" pitchFamily="2" charset="2"/>
              <a:buChar char="Ø"/>
            </a:pPr>
            <a:r>
              <a:rPr lang="en-US" dirty="0" smtClean="0">
                <a:latin typeface="Times New Roman" pitchFamily="18" charset="0"/>
                <a:cs typeface="Times New Roman" pitchFamily="18" charset="0"/>
              </a:rPr>
              <a:t>The control fields are decoded if necessary and produce control signals for the data-processing unit; </a:t>
            </a:r>
            <a:r>
              <a:rPr lang="en-US" dirty="0" err="1" smtClean="0">
                <a:latin typeface="Times New Roman" pitchFamily="18" charset="0"/>
                <a:cs typeface="Times New Roman" pitchFamily="18" charset="0"/>
              </a:rPr>
              <a:t>μPC</a:t>
            </a:r>
            <a:r>
              <a:rPr lang="en-US" dirty="0" smtClean="0">
                <a:latin typeface="Times New Roman" pitchFamily="18" charset="0"/>
                <a:cs typeface="Times New Roman" pitchFamily="18" charset="0"/>
              </a:rPr>
              <a:t> is then incremented. If a branch is specified by the microinstruction in </a:t>
            </a:r>
            <a:r>
              <a:rPr lang="en-US" dirty="0" err="1" smtClean="0">
                <a:latin typeface="Times New Roman" pitchFamily="18" charset="0"/>
                <a:cs typeface="Times New Roman" pitchFamily="18" charset="0"/>
              </a:rPr>
              <a:t>μIR</a:t>
            </a:r>
            <a:r>
              <a:rPr lang="en-US" dirty="0" smtClean="0">
                <a:latin typeface="Times New Roman" pitchFamily="18" charset="0"/>
                <a:cs typeface="Times New Roman" pitchFamily="18" charset="0"/>
              </a:rPr>
              <a:t>, the contents of the microinstruction's address field are loaded into </a:t>
            </a:r>
            <a:r>
              <a:rPr lang="en-US" dirty="0" err="1" smtClean="0">
                <a:latin typeface="Times New Roman" pitchFamily="18" charset="0"/>
                <a:cs typeface="Times New Roman" pitchFamily="18" charset="0"/>
              </a:rPr>
              <a:t>μPC</a:t>
            </a:r>
            <a:r>
              <a:rPr lang="en-US" dirty="0" smtClean="0">
                <a:latin typeface="Times New Roman" pitchFamily="18" charset="0"/>
                <a:cs typeface="Times New Roman" pitchFamily="18" charset="0"/>
              </a:rPr>
              <a:t>.</a:t>
            </a:r>
          </a:p>
          <a:p>
            <a:pPr marL="457200" indent="-457200" algn="just">
              <a:buFont typeface="Wingdings" pitchFamily="2" charset="2"/>
              <a:buChar char="Ø"/>
            </a:pPr>
            <a:endParaRPr lang="en-US" dirty="0" smtClean="0">
              <a:latin typeface="Times New Roman" pitchFamily="18" charset="0"/>
              <a:cs typeface="Times New Roman" pitchFamily="18" charset="0"/>
            </a:endParaRPr>
          </a:p>
          <a:p>
            <a:pPr marL="457200" indent="-457200" algn="just">
              <a:buFont typeface="Wingdings" pitchFamily="2" charset="2"/>
              <a:buChar char="Ø"/>
            </a:pPr>
            <a:r>
              <a:rPr lang="en-US" dirty="0" smtClean="0">
                <a:latin typeface="Times New Roman" pitchFamily="18" charset="0"/>
                <a:cs typeface="Times New Roman" pitchFamily="18" charset="0"/>
              </a:rPr>
              <a:t>The condition-select field controls a multiplexer that activates the parallel-load control input of </a:t>
            </a:r>
            <a:r>
              <a:rPr lang="en-US" dirty="0" err="1" smtClean="0">
                <a:latin typeface="Times New Roman" pitchFamily="18" charset="0"/>
                <a:cs typeface="Times New Roman" pitchFamily="18" charset="0"/>
              </a:rPr>
              <a:t>μPC</a:t>
            </a:r>
            <a:r>
              <a:rPr lang="en-US" dirty="0" smtClean="0">
                <a:latin typeface="Times New Roman" pitchFamily="18" charset="0"/>
                <a:cs typeface="Times New Roman" pitchFamily="18" charset="0"/>
              </a:rPr>
              <a:t> based on the status of some external condition variables. </a:t>
            </a:r>
          </a:p>
          <a:p>
            <a:pPr marL="457200" indent="-457200" algn="just">
              <a:buFont typeface="Wingdings" pitchFamily="2" charset="2"/>
              <a:buChar char="Ø"/>
            </a:pPr>
            <a:r>
              <a:rPr lang="en-US" dirty="0" smtClean="0">
                <a:latin typeface="Times New Roman" pitchFamily="18" charset="0"/>
                <a:cs typeface="Times New Roman" pitchFamily="18" charset="0"/>
              </a:rPr>
              <a:t>Suppose that two condition variables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must be tested. A condition-select field s</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s</a:t>
            </a:r>
            <a:r>
              <a:rPr lang="en-US" baseline="-25000" dirty="0" smtClean="0">
                <a:latin typeface="Times New Roman" pitchFamily="18" charset="0"/>
                <a:cs typeface="Times New Roman" pitchFamily="18" charset="0"/>
              </a:rPr>
              <a:t>1 </a:t>
            </a:r>
            <a:r>
              <a:rPr lang="en-US" dirty="0" smtClean="0">
                <a:latin typeface="Times New Roman" pitchFamily="18" charset="0"/>
                <a:cs typeface="Times New Roman" pitchFamily="18" charset="0"/>
              </a:rPr>
              <a:t>of 2-bits suffices, with the following interpretation:</a:t>
            </a:r>
            <a:endParaRPr lang="en-US"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64096" y="5592688"/>
            <a:ext cx="3798330" cy="266429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4024536" y="5736704"/>
            <a:ext cx="8496944" cy="93610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4168552" y="7249160"/>
            <a:ext cx="8489032" cy="201593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Finally, a provision is made for loading </a:t>
            </a:r>
            <a:r>
              <a:rPr lang="en-US" dirty="0" err="1" smtClean="0">
                <a:latin typeface="Times New Roman" pitchFamily="18" charset="0"/>
                <a:cs typeface="Times New Roman" pitchFamily="18" charset="0"/>
              </a:rPr>
              <a:t>μPC</a:t>
            </a:r>
            <a:r>
              <a:rPr lang="en-US" dirty="0" smtClean="0">
                <a:latin typeface="Times New Roman" pitchFamily="18" charset="0"/>
                <a:cs typeface="Times New Roman" pitchFamily="18" charset="0"/>
              </a:rPr>
              <a:t> with an address from an external source. </a:t>
            </a:r>
          </a:p>
          <a:p>
            <a:pPr marL="457200" indent="-457200" algn="just">
              <a:buFont typeface="Wingdings" pitchFamily="2" charset="2"/>
              <a:buChar char="v"/>
            </a:pPr>
            <a:r>
              <a:rPr lang="en-US" dirty="0" smtClean="0">
                <a:latin typeface="Times New Roman" pitchFamily="18" charset="0"/>
                <a:cs typeface="Times New Roman" pitchFamily="18" charset="0"/>
              </a:rPr>
              <a:t>This address is used to enter the starting address of the desired </a:t>
            </a:r>
            <a:r>
              <a:rPr lang="en-US" dirty="0" err="1" smtClean="0">
                <a:latin typeface="Times New Roman" pitchFamily="18" charset="0"/>
                <a:cs typeface="Times New Roman" pitchFamily="18" charset="0"/>
              </a:rPr>
              <a:t>microprogram</a:t>
            </a:r>
            <a:r>
              <a:rPr lang="en-US" dirty="0" smtClean="0">
                <a:latin typeface="Times New Roman" pitchFamily="18" charset="0"/>
                <a:cs typeface="Times New Roman" pitchFamily="18" charset="0"/>
              </a:rPr>
              <a:t> in cases where CM contains more than one </a:t>
            </a:r>
            <a:r>
              <a:rPr lang="en-US" dirty="0" err="1" smtClean="0">
                <a:latin typeface="Times New Roman" pitchFamily="18" charset="0"/>
                <a:cs typeface="Times New Roman" pitchFamily="18" charset="0"/>
              </a:rPr>
              <a:t>microprogram</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92669" y="1560240"/>
            <a:ext cx="8445730" cy="7825422"/>
          </a:xfrm>
          <a:prstGeom prst="rect">
            <a:avLst/>
          </a:prstGeom>
          <a:ln w="9525">
            <a:solidFill>
              <a:srgbClr val="00B050"/>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424136" y="1776264"/>
            <a:ext cx="11958652" cy="6747253"/>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208112" y="1416224"/>
            <a:ext cx="12377464" cy="69865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Three parts:</a:t>
            </a:r>
            <a:r>
              <a:rPr lang="en-US" sz="2800" b="1" dirty="0" smtClean="0">
                <a:latin typeface="Times New Roman" pitchFamily="18" charset="0"/>
                <a:cs typeface="Times New Roman" pitchFamily="18" charset="0"/>
              </a:rPr>
              <a:t> a condition-select field, a branch address, and a set of control fields. </a:t>
            </a:r>
          </a:p>
          <a:p>
            <a:pPr marL="457200" indent="-457200" algn="just">
              <a:buFont typeface="Wingdings" pitchFamily="2" charset="2"/>
              <a:buChar char="Ø"/>
            </a:pPr>
            <a:r>
              <a:rPr lang="en-US" sz="2800" dirty="0" smtClean="0">
                <a:latin typeface="Times New Roman" pitchFamily="18" charset="0"/>
                <a:cs typeface="Times New Roman" pitchFamily="18" charset="0"/>
              </a:rPr>
              <a:t>An address field of </a:t>
            </a:r>
            <a:r>
              <a:rPr lang="en-US" sz="2800" b="1" dirty="0" smtClean="0">
                <a:latin typeface="Times New Roman" pitchFamily="18" charset="0"/>
                <a:cs typeface="Times New Roman" pitchFamily="18" charset="0"/>
              </a:rPr>
              <a:t>4 bits </a:t>
            </a:r>
            <a:r>
              <a:rPr lang="en-US" sz="2800" dirty="0" smtClean="0">
                <a:latin typeface="Times New Roman" pitchFamily="18" charset="0"/>
                <a:cs typeface="Times New Roman" pitchFamily="18" charset="0"/>
              </a:rPr>
              <a:t>can address up to 16 microinstructions.</a:t>
            </a:r>
          </a:p>
          <a:p>
            <a:pPr marL="457200" indent="-457200" algn="just">
              <a:buFont typeface="Wingdings" pitchFamily="2" charset="2"/>
              <a:buChar char="Ø"/>
            </a:pPr>
            <a:r>
              <a:rPr lang="en-US" sz="2800" dirty="0" smtClean="0">
                <a:latin typeface="Times New Roman" pitchFamily="18" charset="0"/>
                <a:cs typeface="Times New Roman" pitchFamily="18" charset="0"/>
              </a:rPr>
              <a:t>Initially, no encoding of control signals will be done, so that there are </a:t>
            </a:r>
            <a:r>
              <a:rPr lang="en-US" sz="2800" b="1" dirty="0" smtClean="0">
                <a:latin typeface="Times New Roman" pitchFamily="18" charset="0"/>
                <a:cs typeface="Times New Roman" pitchFamily="18" charset="0"/>
              </a:rPr>
              <a:t>thirteen 1-bit control fields</a:t>
            </a:r>
            <a:r>
              <a:rPr lang="en-US" sz="2800" dirty="0" smtClean="0">
                <a:latin typeface="Times New Roman" pitchFamily="18" charset="0"/>
                <a:cs typeface="Times New Roman" pitchFamily="18" charset="0"/>
              </a:rPr>
              <a:t>, one for each of the control lines c0, c1…. . .,c11 ,END.</a:t>
            </a:r>
          </a:p>
          <a:p>
            <a:pPr marL="457200" indent="-457200" algn="just">
              <a:buFont typeface="Wingdings" pitchFamily="2" charset="2"/>
              <a:buChar char="Ø"/>
            </a:pPr>
            <a:r>
              <a:rPr lang="en-US" sz="2800" dirty="0" smtClean="0">
                <a:latin typeface="Times New Roman" pitchFamily="18" charset="0"/>
                <a:cs typeface="Times New Roman" pitchFamily="18" charset="0"/>
              </a:rPr>
              <a:t>During each microinstruction cycle, </a:t>
            </a:r>
            <a:r>
              <a:rPr lang="el-GR" sz="2800" b="1" dirty="0" smtClean="0">
                <a:latin typeface="Times New Roman" pitchFamily="18" charset="0"/>
                <a:cs typeface="Times New Roman" pitchFamily="18" charset="0"/>
              </a:rPr>
              <a:t>μ</a:t>
            </a:r>
            <a:r>
              <a:rPr lang="en-US" sz="2800" b="1" dirty="0" smtClean="0">
                <a:latin typeface="Times New Roman" pitchFamily="18" charset="0"/>
                <a:cs typeface="Times New Roman" pitchFamily="18" charset="0"/>
              </a:rPr>
              <a:t>PC is incremented </a:t>
            </a:r>
            <a:r>
              <a:rPr lang="en-US" sz="2800" dirty="0" smtClean="0">
                <a:latin typeface="Times New Roman" pitchFamily="18" charset="0"/>
                <a:cs typeface="Times New Roman" pitchFamily="18" charset="0"/>
              </a:rPr>
              <a:t>to produce the address of the next microinstruction.</a:t>
            </a:r>
          </a:p>
          <a:p>
            <a:pPr marL="457200" indent="-457200" algn="just">
              <a:buFont typeface="Wingdings" pitchFamily="2" charset="2"/>
              <a:buChar char="Ø"/>
            </a:pPr>
            <a:endParaRPr lang="en-US" sz="2800" dirty="0" smtClean="0">
              <a:latin typeface="Times New Roman" pitchFamily="18" charset="0"/>
              <a:cs typeface="Times New Roman" pitchFamily="18" charset="0"/>
            </a:endParaRPr>
          </a:p>
          <a:p>
            <a:pPr marL="457200" indent="-457200" algn="just">
              <a:buFont typeface="Wingdings" pitchFamily="2" charset="2"/>
              <a:buChar char="Ø"/>
            </a:pPr>
            <a:r>
              <a:rPr lang="en-US" sz="2800" dirty="0" smtClean="0">
                <a:latin typeface="Times New Roman" pitchFamily="18" charset="0"/>
                <a:cs typeface="Times New Roman" pitchFamily="18" charset="0"/>
              </a:rPr>
              <a:t>The </a:t>
            </a:r>
            <a:r>
              <a:rPr lang="en-US" sz="2800" b="1" dirty="0" smtClean="0">
                <a:latin typeface="Times New Roman" pitchFamily="18" charset="0"/>
                <a:cs typeface="Times New Roman" pitchFamily="18" charset="0"/>
              </a:rPr>
              <a:t>condition-select field </a:t>
            </a:r>
            <a:r>
              <a:rPr lang="en-US" sz="2800" dirty="0" smtClean="0">
                <a:latin typeface="Times New Roman" pitchFamily="18" charset="0"/>
                <a:cs typeface="Times New Roman" pitchFamily="18" charset="0"/>
              </a:rPr>
              <a:t>has to indicate one of four conditions:</a:t>
            </a:r>
          </a:p>
          <a:p>
            <a:pPr marL="1737360" lvl="2" indent="-457200" algn="just">
              <a:buFont typeface="Wingdings" pitchFamily="2" charset="2"/>
              <a:buChar char="ü"/>
            </a:pPr>
            <a:r>
              <a:rPr lang="en-US" sz="2800" dirty="0" smtClean="0">
                <a:latin typeface="Times New Roman" pitchFamily="18" charset="0"/>
                <a:cs typeface="Times New Roman" pitchFamily="18" charset="0"/>
              </a:rPr>
              <a:t>No branching</a:t>
            </a:r>
          </a:p>
          <a:p>
            <a:pPr marL="1737360" lvl="2" indent="-457200" algn="just">
              <a:buFont typeface="Wingdings" pitchFamily="2" charset="2"/>
              <a:buChar char="ü"/>
            </a:pPr>
            <a:r>
              <a:rPr lang="en-US" sz="2800" dirty="0" smtClean="0">
                <a:latin typeface="Times New Roman" pitchFamily="18" charset="0"/>
                <a:cs typeface="Times New Roman" pitchFamily="18" charset="0"/>
              </a:rPr>
              <a:t>Branch if Q[0] = 0</a:t>
            </a:r>
          </a:p>
          <a:p>
            <a:pPr marL="1737360" lvl="2" indent="-457200" algn="just">
              <a:buFont typeface="Wingdings" pitchFamily="2" charset="2"/>
              <a:buChar char="ü"/>
            </a:pPr>
            <a:r>
              <a:rPr lang="en-US" sz="2800" dirty="0" smtClean="0">
                <a:latin typeface="Times New Roman" pitchFamily="18" charset="0"/>
                <a:cs typeface="Times New Roman" pitchFamily="18" charset="0"/>
              </a:rPr>
              <a:t>Branch if COUNT7 = 0</a:t>
            </a:r>
          </a:p>
          <a:p>
            <a:pPr marL="1737360" lvl="2" indent="-457200" algn="just">
              <a:buFont typeface="Wingdings" pitchFamily="2" charset="2"/>
              <a:buChar char="ü"/>
            </a:pPr>
            <a:r>
              <a:rPr lang="en-US" sz="2800" dirty="0" smtClean="0">
                <a:latin typeface="Times New Roman" pitchFamily="18" charset="0"/>
                <a:cs typeface="Times New Roman" pitchFamily="18" charset="0"/>
              </a:rPr>
              <a:t>Unconditional branch</a:t>
            </a:r>
          </a:p>
          <a:p>
            <a:pPr marL="457200" indent="-457200" algn="just">
              <a:buFont typeface="Wingdings" pitchFamily="2" charset="2"/>
              <a:buChar char="Ø"/>
            </a:pPr>
            <a:r>
              <a:rPr lang="en-US" sz="2800" dirty="0" smtClean="0">
                <a:latin typeface="Times New Roman" pitchFamily="18" charset="0"/>
                <a:cs typeface="Times New Roman" pitchFamily="18" charset="0"/>
              </a:rPr>
              <a:t>Hence a </a:t>
            </a:r>
            <a:r>
              <a:rPr lang="en-US" sz="2800" b="1" dirty="0" smtClean="0">
                <a:latin typeface="Times New Roman" pitchFamily="18" charset="0"/>
                <a:cs typeface="Times New Roman" pitchFamily="18" charset="0"/>
              </a:rPr>
              <a:t>2-bit condition-select field </a:t>
            </a:r>
            <a:r>
              <a:rPr lang="en-US" sz="2800" dirty="0" smtClean="0">
                <a:latin typeface="Times New Roman" pitchFamily="18" charset="0"/>
                <a:cs typeface="Times New Roman" pitchFamily="18" charset="0"/>
              </a:rPr>
              <a:t>is needed. </a:t>
            </a:r>
          </a:p>
          <a:p>
            <a:pPr marL="457200" indent="-457200" algn="just">
              <a:buFont typeface="Wingdings" pitchFamily="2" charset="2"/>
              <a:buChar char="Ø"/>
            </a:pPr>
            <a:r>
              <a:rPr lang="en-US" sz="2800" dirty="0" smtClean="0">
                <a:latin typeface="Times New Roman" pitchFamily="18" charset="0"/>
                <a:cs typeface="Times New Roman" pitchFamily="18" charset="0"/>
              </a:rPr>
              <a:t>We conclude that a </a:t>
            </a:r>
            <a:r>
              <a:rPr lang="en-US" sz="2800" b="1" dirty="0" smtClean="0">
                <a:latin typeface="Times New Roman" pitchFamily="18" charset="0"/>
                <a:cs typeface="Times New Roman" pitchFamily="18" charset="0"/>
              </a:rPr>
              <a:t>19-bit microinstruction word </a:t>
            </a:r>
            <a:r>
              <a:rPr lang="en-US" sz="2800" dirty="0" smtClean="0">
                <a:latin typeface="Times New Roman" pitchFamily="18" charset="0"/>
                <a:cs typeface="Times New Roman" pitchFamily="18" charset="0"/>
              </a:rPr>
              <a:t>is sufficient when a full horizontal version of the format</a:t>
            </a:r>
            <a:endParaRPr lang="en-US" sz="2800" dirty="0">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280120" y="1322214"/>
            <a:ext cx="12169352" cy="621469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208112" y="7849904"/>
            <a:ext cx="12377464" cy="163121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2000" b="1" dirty="0" smtClean="0">
                <a:latin typeface="Times New Roman" pitchFamily="18" charset="0"/>
                <a:cs typeface="Times New Roman" pitchFamily="18" charset="0"/>
              </a:rPr>
              <a:t>Consecutive microinstructions are assigned to consecutive addresses, </a:t>
            </a:r>
            <a:r>
              <a:rPr lang="en-US" sz="2000" dirty="0" smtClean="0">
                <a:latin typeface="Times New Roman" pitchFamily="18" charset="0"/>
                <a:cs typeface="Times New Roman" pitchFamily="18" charset="0"/>
              </a:rPr>
              <a:t>and the appropriate condition-select bits are inserted (00 denotes no branching; the remaining condition codes are easily deduced). </a:t>
            </a:r>
          </a:p>
          <a:p>
            <a:pPr marL="457200" indent="-457200" algn="just">
              <a:buFont typeface="Wingdings" pitchFamily="2" charset="2"/>
              <a:buChar char="v"/>
            </a:pPr>
            <a:r>
              <a:rPr lang="en-US" sz="2000" dirty="0" smtClean="0">
                <a:latin typeface="Times New Roman" pitchFamily="18" charset="0"/>
                <a:cs typeface="Times New Roman" pitchFamily="18" charset="0"/>
              </a:rPr>
              <a:t>When multiplication is completed, the micro-program enters a waiting (halt) state by repeatedly executing the no-operation microinstruction in CM location1001. </a:t>
            </a:r>
          </a:p>
          <a:p>
            <a:pPr marL="457200" indent="-457200" algn="just">
              <a:buFont typeface="Wingdings" pitchFamily="2" charset="2"/>
              <a:buChar char="v"/>
            </a:pPr>
            <a:r>
              <a:rPr lang="en-US" sz="2000" dirty="0" smtClean="0">
                <a:latin typeface="Times New Roman" pitchFamily="18" charset="0"/>
                <a:cs typeface="Times New Roman" pitchFamily="18" charset="0"/>
              </a:rPr>
              <a:t>It remains in this state until </a:t>
            </a:r>
            <a:r>
              <a:rPr lang="el-GR" sz="2000" dirty="0" smtClean="0">
                <a:latin typeface="Times New Roman" pitchFamily="18" charset="0"/>
                <a:cs typeface="Times New Roman" pitchFamily="18" charset="0"/>
              </a:rPr>
              <a:t>μ</a:t>
            </a:r>
            <a:r>
              <a:rPr lang="en-US" sz="2000" dirty="0" smtClean="0">
                <a:latin typeface="Times New Roman" pitchFamily="18" charset="0"/>
                <a:cs typeface="Times New Roman" pitchFamily="18" charset="0"/>
              </a:rPr>
              <a:t>PC is reset by the arrival of an external BEGIN signal.</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92488" y="1272208"/>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err="1" smtClean="0">
                <a:latin typeface="Times New Roman" pitchFamily="18" charset="0"/>
                <a:cs typeface="Times New Roman" pitchFamily="18" charset="0"/>
              </a:rPr>
              <a:t>Microprogrammed</a:t>
            </a:r>
            <a:r>
              <a:rPr lang="en-US" b="1" dirty="0" smtClean="0">
                <a:latin typeface="Times New Roman" pitchFamily="18" charset="0"/>
                <a:cs typeface="Times New Roman" pitchFamily="18" charset="0"/>
              </a:rPr>
              <a:t> control unit</a:t>
            </a:r>
            <a:endParaRPr lang="en-US" b="1"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2296344" y="1848272"/>
            <a:ext cx="8136904" cy="739416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107436"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Introduction:</a:t>
            </a:r>
          </a:p>
        </p:txBody>
      </p:sp>
      <p:sp>
        <p:nvSpPr>
          <p:cNvPr id="5" name="Rectangle 4"/>
          <p:cNvSpPr/>
          <p:nvPr/>
        </p:nvSpPr>
        <p:spPr>
          <a:xfrm>
            <a:off x="3994991" y="62474"/>
            <a:ext cx="5263171"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 </a:t>
            </a:r>
            <a:r>
              <a:rPr lang="en-IN" sz="2800" b="1" dirty="0">
                <a:solidFill>
                  <a:srgbClr val="FFFF00"/>
                </a:solidFill>
                <a:latin typeface="Times New Roman" pitchFamily="18" charset="0"/>
                <a:cs typeface="Times New Roman" pitchFamily="18" charset="0"/>
              </a:rPr>
              <a:t>- </a:t>
            </a:r>
            <a:r>
              <a:rPr lang="en-IN" sz="2800" b="1" dirty="0" smtClean="0">
                <a:solidFill>
                  <a:srgbClr val="FFFF00"/>
                </a:solidFill>
                <a:latin typeface="Times New Roman" pitchFamily="18" charset="0"/>
                <a:cs typeface="Times New Roman" pitchFamily="18" charset="0"/>
              </a:rPr>
              <a:t>DATA PATH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2315832" y="822114"/>
            <a:ext cx="6400800" cy="86177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a:latin typeface="Times New Roman" pitchFamily="18" charset="0"/>
                <a:cs typeface="Times New Roman" pitchFamily="18" charset="0"/>
              </a:rPr>
              <a:t>The processor </a:t>
            </a:r>
            <a:r>
              <a:rPr lang="en-IN" b="1" dirty="0" smtClean="0">
                <a:latin typeface="Times New Roman" pitchFamily="18" charset="0"/>
                <a:cs typeface="Times New Roman" pitchFamily="18" charset="0"/>
              </a:rPr>
              <a:t>configured </a:t>
            </a:r>
            <a:r>
              <a:rPr lang="en-IN" b="1" dirty="0">
                <a:latin typeface="Times New Roman" pitchFamily="18" charset="0"/>
                <a:cs typeface="Times New Roman" pitchFamily="18" charset="0"/>
              </a:rPr>
              <a:t>to implement </a:t>
            </a:r>
            <a:r>
              <a:rPr lang="en-IN" b="1"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add </a:t>
            </a:r>
            <a:r>
              <a:rPr lang="en-US" b="1" dirty="0">
                <a:latin typeface="Times New Roman" pitchFamily="18" charset="0"/>
                <a:cs typeface="Times New Roman" pitchFamily="18" charset="0"/>
              </a:rPr>
              <a:t>operation A := A + B.</a:t>
            </a:r>
            <a:endParaRPr lang="en-IN" b="1" dirty="0">
              <a:latin typeface="Times New Roman" pitchFamily="18" charset="0"/>
              <a:cs typeface="Times New Roman" pitchFamily="18" charset="0"/>
            </a:endParaRPr>
          </a:p>
        </p:txBody>
      </p:sp>
      <p:sp>
        <p:nvSpPr>
          <p:cNvPr id="7" name="Rectangle 6"/>
          <p:cNvSpPr/>
          <p:nvPr/>
        </p:nvSpPr>
        <p:spPr>
          <a:xfrm>
            <a:off x="352128" y="1848272"/>
            <a:ext cx="12169352" cy="415498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400" dirty="0">
                <a:latin typeface="Times New Roman" pitchFamily="18" charset="0"/>
                <a:cs typeface="Times New Roman" pitchFamily="18" charset="0"/>
              </a:rPr>
              <a:t>Assume that this operation can be executed in a single </a:t>
            </a:r>
            <a:r>
              <a:rPr lang="en-US" sz="2400" dirty="0" smtClean="0">
                <a:latin typeface="Times New Roman" pitchFamily="18" charset="0"/>
                <a:cs typeface="Times New Roman" pitchFamily="18" charset="0"/>
              </a:rPr>
              <a:t>clock cycle</a:t>
            </a:r>
            <a:r>
              <a:rPr lang="en-US" sz="2400" dirty="0">
                <a:latin typeface="Times New Roman" pitchFamily="18" charset="0"/>
                <a:cs typeface="Times New Roman" pitchFamily="18" charset="0"/>
              </a:rPr>
              <a:t>, whose timing details are not of concern at this level of abstraction. </a:t>
            </a:r>
            <a:endParaRPr lang="en-US" sz="2400" dirty="0" smtClean="0">
              <a:latin typeface="Times New Roman" pitchFamily="18" charset="0"/>
              <a:cs typeface="Times New Roman" pitchFamily="18" charset="0"/>
            </a:endParaRPr>
          </a:p>
          <a:p>
            <a:pPr marL="457200" indent="-457200" algn="just">
              <a:buFont typeface="Wingdings" pitchFamily="2" charset="2"/>
              <a:buChar char="Ø"/>
            </a:pPr>
            <a:r>
              <a:rPr lang="en-US" sz="2400" dirty="0" smtClean="0">
                <a:latin typeface="Times New Roman" pitchFamily="18" charset="0"/>
                <a:cs typeface="Times New Roman" pitchFamily="18" charset="0"/>
              </a:rPr>
              <a:t>The</a:t>
            </a:r>
            <a:r>
              <a:rPr lang="en-US" sz="2400" b="1" dirty="0" smtClean="0">
                <a:latin typeface="Times New Roman" pitchFamily="18" charset="0"/>
                <a:cs typeface="Times New Roman" pitchFamily="18" charset="0"/>
              </a:rPr>
              <a:t> input variables </a:t>
            </a:r>
            <a:r>
              <a:rPr lang="en-US" sz="2400" b="1" dirty="0">
                <a:latin typeface="Times New Roman" pitchFamily="18" charset="0"/>
                <a:cs typeface="Times New Roman" pitchFamily="18" charset="0"/>
              </a:rPr>
              <a:t>A and B </a:t>
            </a:r>
            <a:r>
              <a:rPr lang="en-US" sz="2400" dirty="0">
                <a:latin typeface="Times New Roman" pitchFamily="18" charset="0"/>
                <a:cs typeface="Times New Roman" pitchFamily="18" charset="0"/>
              </a:rPr>
              <a:t>are obtained from registers of the same name in RF, and </a:t>
            </a:r>
            <a:r>
              <a:rPr lang="en-US" sz="2400" dirty="0" smtClean="0">
                <a:latin typeface="Times New Roman" pitchFamily="18" charset="0"/>
                <a:cs typeface="Times New Roman" pitchFamily="18" charset="0"/>
              </a:rPr>
              <a:t>the result </a:t>
            </a:r>
            <a:r>
              <a:rPr lang="en-US" sz="2400" dirty="0">
                <a:latin typeface="Times New Roman" pitchFamily="18" charset="0"/>
                <a:cs typeface="Times New Roman" pitchFamily="18" charset="0"/>
              </a:rPr>
              <a:t>is stored back into register A. </a:t>
            </a:r>
            <a:endParaRPr lang="en-US" sz="2400" dirty="0" smtClean="0">
              <a:latin typeface="Times New Roman" pitchFamily="18" charset="0"/>
              <a:cs typeface="Times New Roman" pitchFamily="18" charset="0"/>
            </a:endParaRPr>
          </a:p>
          <a:p>
            <a:pPr marL="457200" indent="-457200" algn="just">
              <a:buFont typeface="Wingdings" pitchFamily="2" charset="2"/>
              <a:buChar char="Ø"/>
            </a:pPr>
            <a:r>
              <a:rPr lang="en-US" sz="2400" dirty="0" smtClean="0">
                <a:latin typeface="Times New Roman" pitchFamily="18" charset="0"/>
                <a:cs typeface="Times New Roman" pitchFamily="18" charset="0"/>
              </a:rPr>
              <a:t>Observe </a:t>
            </a:r>
            <a:r>
              <a:rPr lang="en-US" sz="2400" dirty="0">
                <a:latin typeface="Times New Roman" pitchFamily="18" charset="0"/>
                <a:cs typeface="Times New Roman" pitchFamily="18" charset="0"/>
              </a:rPr>
              <a:t>that the registers of </a:t>
            </a:r>
            <a:r>
              <a:rPr lang="en-US" sz="2400" b="1" dirty="0">
                <a:latin typeface="Times New Roman" pitchFamily="18" charset="0"/>
                <a:cs typeface="Times New Roman" pitchFamily="18" charset="0"/>
              </a:rPr>
              <a:t>RF permit </a:t>
            </a:r>
            <a:r>
              <a:rPr lang="en-US" sz="2400" b="1" dirty="0" smtClean="0">
                <a:latin typeface="Times New Roman" pitchFamily="18" charset="0"/>
                <a:cs typeface="Times New Roman" pitchFamily="18" charset="0"/>
              </a:rPr>
              <a:t>their contents </a:t>
            </a:r>
            <a:r>
              <a:rPr lang="en-US" sz="2400" b="1" dirty="0">
                <a:latin typeface="Times New Roman" pitchFamily="18" charset="0"/>
                <a:cs typeface="Times New Roman" pitchFamily="18" charset="0"/>
              </a:rPr>
              <a:t>to be read from and written into in the same clock cycle, </a:t>
            </a:r>
            <a:r>
              <a:rPr lang="en-US" sz="2400" dirty="0">
                <a:latin typeface="Times New Roman" pitchFamily="18" charset="0"/>
                <a:cs typeface="Times New Roman" pitchFamily="18" charset="0"/>
              </a:rPr>
              <a:t>a basic </a:t>
            </a:r>
            <a:r>
              <a:rPr lang="en-US" sz="2400" dirty="0" smtClean="0">
                <a:latin typeface="Times New Roman" pitchFamily="18" charset="0"/>
                <a:cs typeface="Times New Roman" pitchFamily="18" charset="0"/>
              </a:rPr>
              <a:t>property of </a:t>
            </a:r>
            <a:r>
              <a:rPr lang="en-US" sz="2400" dirty="0">
                <a:latin typeface="Times New Roman" pitchFamily="18" charset="0"/>
                <a:cs typeface="Times New Roman" pitchFamily="18" charset="0"/>
              </a:rPr>
              <a:t>the (edge-triggered) flip-flops from which such registers are constructed</a:t>
            </a:r>
            <a:r>
              <a:rPr lang="en-US" sz="2400" dirty="0" smtClean="0">
                <a:latin typeface="Times New Roman" pitchFamily="18" charset="0"/>
                <a:cs typeface="Times New Roman" pitchFamily="18" charset="0"/>
              </a:rPr>
              <a:t>.</a:t>
            </a:r>
          </a:p>
          <a:p>
            <a:pPr marL="457200" indent="-457200" algn="just">
              <a:buFont typeface="Wingdings" pitchFamily="2" charset="2"/>
              <a:buChar char="Ø"/>
            </a:pPr>
            <a:r>
              <a:rPr lang="en-US" sz="2400" dirty="0" smtClean="0">
                <a:latin typeface="Times New Roman" pitchFamily="18" charset="0"/>
                <a:cs typeface="Times New Roman" pitchFamily="18" charset="0"/>
              </a:rPr>
              <a:t>Besides </a:t>
            </a:r>
            <a:r>
              <a:rPr lang="en-US" sz="2400" dirty="0">
                <a:latin typeface="Times New Roman" pitchFamily="18" charset="0"/>
                <a:cs typeface="Times New Roman" pitchFamily="18" charset="0"/>
              </a:rPr>
              <a:t>s</a:t>
            </a:r>
            <a:r>
              <a:rPr lang="en-US" sz="2400" b="1" dirty="0">
                <a:latin typeface="Times New Roman" pitchFamily="18" charset="0"/>
                <a:cs typeface="Times New Roman" pitchFamily="18" charset="0"/>
              </a:rPr>
              <a:t>electing the data registers to be used, the </a:t>
            </a:r>
            <a:r>
              <a:rPr lang="en-US" sz="2400" b="1" dirty="0" smtClean="0">
                <a:latin typeface="Times New Roman" pitchFamily="18" charset="0"/>
                <a:cs typeface="Times New Roman" pitchFamily="18" charset="0"/>
              </a:rPr>
              <a:t>control unit </a:t>
            </a:r>
            <a:r>
              <a:rPr lang="en-US" sz="2400" b="1" dirty="0">
                <a:latin typeface="Times New Roman" pitchFamily="18" charset="0"/>
                <a:cs typeface="Times New Roman" pitchFamily="18" charset="0"/>
              </a:rPr>
              <a:t>CU </a:t>
            </a:r>
            <a:r>
              <a:rPr lang="en-US" sz="2400" dirty="0">
                <a:latin typeface="Times New Roman" pitchFamily="18" charset="0"/>
                <a:cs typeface="Times New Roman" pitchFamily="18" charset="0"/>
              </a:rPr>
              <a:t>must also select the operation to be performed on the data, in this </a:t>
            </a:r>
            <a:r>
              <a:rPr lang="en-US" sz="2400" dirty="0" smtClean="0">
                <a:latin typeface="Times New Roman" pitchFamily="18" charset="0"/>
                <a:cs typeface="Times New Roman" pitchFamily="18" charset="0"/>
              </a:rPr>
              <a:t>case, </a:t>
            </a:r>
            <a:r>
              <a:rPr lang="en-IN" sz="2400" b="1" dirty="0" smtClean="0">
                <a:latin typeface="Times New Roman" pitchFamily="18" charset="0"/>
                <a:cs typeface="Times New Roman" pitchFamily="18" charset="0"/>
              </a:rPr>
              <a:t>functional </a:t>
            </a:r>
            <a:r>
              <a:rPr lang="en-IN" sz="2400" b="1" dirty="0">
                <a:latin typeface="Times New Roman" pitchFamily="18" charset="0"/>
                <a:cs typeface="Times New Roman" pitchFamily="18" charset="0"/>
              </a:rPr>
              <a:t>unit </a:t>
            </a:r>
            <a:r>
              <a:rPr lang="en-IN" sz="2400" b="1" dirty="0" smtClean="0">
                <a:latin typeface="Times New Roman" pitchFamily="18" charset="0"/>
                <a:cs typeface="Times New Roman" pitchFamily="18" charset="0"/>
              </a:rPr>
              <a:t>F</a:t>
            </a:r>
            <a:r>
              <a:rPr lang="en-IN" sz="2400" b="1" baseline="-25000" dirty="0" smtClean="0">
                <a:latin typeface="Times New Roman" pitchFamily="18" charset="0"/>
                <a:cs typeface="Times New Roman" pitchFamily="18" charset="0"/>
              </a:rPr>
              <a:t>1</a:t>
            </a:r>
            <a:r>
              <a:rPr lang="en-US" sz="2400" b="1" dirty="0" smtClean="0">
                <a:latin typeface="Times New Roman" pitchFamily="18" charset="0"/>
                <a:cs typeface="Times New Roman" pitchFamily="18" charset="0"/>
              </a:rPr>
              <a:t>'s </a:t>
            </a:r>
            <a:r>
              <a:rPr lang="en-US" sz="2400" b="1" dirty="0">
                <a:latin typeface="Times New Roman" pitchFamily="18" charset="0"/>
                <a:cs typeface="Times New Roman" pitchFamily="18" charset="0"/>
              </a:rPr>
              <a:t>ADD operation</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457200" indent="-457200" algn="just">
              <a:buFont typeface="Wingdings" pitchFamily="2" charset="2"/>
              <a:buChar char="Ø"/>
            </a:pPr>
            <a:r>
              <a:rPr lang="en-US" sz="2400" dirty="0" smtClean="0">
                <a:latin typeface="Times New Roman" pitchFamily="18" charset="0"/>
                <a:cs typeface="Times New Roman" pitchFamily="18" charset="0"/>
              </a:rPr>
              <a:t>Finally </a:t>
            </a:r>
            <a:r>
              <a:rPr lang="en-US" sz="2400" dirty="0">
                <a:latin typeface="Times New Roman" pitchFamily="18" charset="0"/>
                <a:cs typeface="Times New Roman" pitchFamily="18" charset="0"/>
              </a:rPr>
              <a:t>the necessary logical connections </a:t>
            </a:r>
            <a:r>
              <a:rPr lang="en-US" sz="2400" dirty="0" smtClean="0">
                <a:latin typeface="Times New Roman" pitchFamily="18" charset="0"/>
                <a:cs typeface="Times New Roman" pitchFamily="18" charset="0"/>
              </a:rPr>
              <a:t>for the </a:t>
            </a:r>
            <a:r>
              <a:rPr lang="en-US" sz="2400" dirty="0">
                <a:latin typeface="Times New Roman" pitchFamily="18" charset="0"/>
                <a:cs typeface="Times New Roman" pitchFamily="18" charset="0"/>
              </a:rPr>
              <a:t>data to flow through DP must be established by applying appropriate </a:t>
            </a:r>
            <a:r>
              <a:rPr lang="en-US" sz="2400" dirty="0" smtClean="0">
                <a:latin typeface="Times New Roman" pitchFamily="18" charset="0"/>
                <a:cs typeface="Times New Roman" pitchFamily="18" charset="0"/>
              </a:rPr>
              <a:t>control </a:t>
            </a:r>
            <a:r>
              <a:rPr lang="en-IN" sz="2400" dirty="0" smtClean="0">
                <a:latin typeface="Times New Roman" pitchFamily="18" charset="0"/>
                <a:cs typeface="Times New Roman" pitchFamily="18" charset="0"/>
              </a:rPr>
              <a:t>signals </a:t>
            </a:r>
            <a:r>
              <a:rPr lang="en-IN" sz="2400" dirty="0">
                <a:latin typeface="Times New Roman" pitchFamily="18" charset="0"/>
                <a:cs typeface="Times New Roman" pitchFamily="18" charset="0"/>
              </a:rPr>
              <a:t>to the </a:t>
            </a:r>
            <a:r>
              <a:rPr lang="en-IN" sz="2400" b="1" dirty="0">
                <a:latin typeface="Times New Roman" pitchFamily="18" charset="0"/>
                <a:cs typeface="Times New Roman" pitchFamily="18" charset="0"/>
              </a:rPr>
              <a:t>multiplexers</a:t>
            </a:r>
            <a:r>
              <a:rPr lang="en-IN" sz="2400" dirty="0">
                <a:latin typeface="Times New Roman" pitchFamily="18" charset="0"/>
                <a:cs typeface="Times New Roman" pitchFamily="18" charset="0"/>
              </a:rPr>
              <a:t>.</a:t>
            </a:r>
          </a:p>
        </p:txBody>
      </p:sp>
      <p:sp>
        <p:nvSpPr>
          <p:cNvPr id="8" name="Rectangle 7"/>
          <p:cNvSpPr/>
          <p:nvPr/>
        </p:nvSpPr>
        <p:spPr>
          <a:xfrm>
            <a:off x="1216224" y="6213764"/>
            <a:ext cx="10945216" cy="201593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a:latin typeface="Times New Roman" pitchFamily="18" charset="0"/>
                <a:cs typeface="Times New Roman" pitchFamily="18" charset="0"/>
              </a:rPr>
              <a:t>Thus we see that CU must activate the following three types of control </a:t>
            </a:r>
            <a:r>
              <a:rPr lang="en-US" dirty="0" smtClean="0">
                <a:latin typeface="Times New Roman" pitchFamily="18" charset="0"/>
                <a:cs typeface="Times New Roman" pitchFamily="18" charset="0"/>
              </a:rPr>
              <a:t>signals during </a:t>
            </a:r>
            <a:r>
              <a:rPr lang="en-US" dirty="0">
                <a:latin typeface="Times New Roman" pitchFamily="18" charset="0"/>
                <a:cs typeface="Times New Roman" pitchFamily="18" charset="0"/>
              </a:rPr>
              <a:t>the clock cycle in which the ADD A,B instruction is executed</a:t>
            </a:r>
            <a:r>
              <a:rPr lang="en-US" dirty="0" smtClean="0">
                <a:latin typeface="Times New Roman" pitchFamily="18" charset="0"/>
                <a:cs typeface="Times New Roman" pitchFamily="18" charset="0"/>
              </a:rPr>
              <a:t>.</a:t>
            </a:r>
          </a:p>
          <a:p>
            <a:pPr marL="982980" lvl="1" indent="-342900" algn="just">
              <a:buFont typeface="Wingdings" pitchFamily="2" charset="2"/>
              <a:buChar char="v"/>
            </a:pPr>
            <a:r>
              <a:rPr lang="en-IN" b="1" dirty="0" smtClean="0">
                <a:latin typeface="Times New Roman" pitchFamily="18" charset="0"/>
                <a:cs typeface="Times New Roman" pitchFamily="18" charset="0"/>
              </a:rPr>
              <a:t>Function </a:t>
            </a:r>
            <a:r>
              <a:rPr lang="en-IN" b="1" dirty="0">
                <a:latin typeface="Times New Roman" pitchFamily="18" charset="0"/>
                <a:cs typeface="Times New Roman" pitchFamily="18" charset="0"/>
              </a:rPr>
              <a:t>select: </a:t>
            </a:r>
            <a:r>
              <a:rPr lang="en-IN" dirty="0">
                <a:latin typeface="Times New Roman" pitchFamily="18" charset="0"/>
                <a:cs typeface="Times New Roman" pitchFamily="18" charset="0"/>
              </a:rPr>
              <a:t>Add.</a:t>
            </a:r>
          </a:p>
          <a:p>
            <a:pPr marL="982980" lvl="1" indent="-342900" algn="just">
              <a:buFont typeface="Wingdings" pitchFamily="2" charset="2"/>
              <a:buChar char="v"/>
            </a:pPr>
            <a:r>
              <a:rPr lang="en-US" b="1" dirty="0" smtClean="0">
                <a:latin typeface="Times New Roman" pitchFamily="18" charset="0"/>
                <a:cs typeface="Times New Roman" pitchFamily="18" charset="0"/>
              </a:rPr>
              <a:t>Storage </a:t>
            </a:r>
            <a:r>
              <a:rPr lang="en-US" b="1" dirty="0">
                <a:latin typeface="Times New Roman" pitchFamily="18" charset="0"/>
                <a:cs typeface="Times New Roman" pitchFamily="18" charset="0"/>
              </a:rPr>
              <a:t>control: </a:t>
            </a:r>
            <a:r>
              <a:rPr lang="en-US" dirty="0">
                <a:latin typeface="Times New Roman" pitchFamily="18" charset="0"/>
                <a:cs typeface="Times New Roman" pitchFamily="18" charset="0"/>
              </a:rPr>
              <a:t>Read A, Read B, Write A.</a:t>
            </a:r>
          </a:p>
          <a:p>
            <a:pPr marL="982980" lvl="1" indent="-342900" algn="just">
              <a:buFont typeface="Wingdings" pitchFamily="2" charset="2"/>
              <a:buChar char="v"/>
            </a:pPr>
            <a:r>
              <a:rPr lang="en-US" b="1" dirty="0" smtClean="0">
                <a:latin typeface="Times New Roman" pitchFamily="18" charset="0"/>
                <a:cs typeface="Times New Roman" pitchFamily="18" charset="0"/>
              </a:rPr>
              <a:t>Data </a:t>
            </a:r>
            <a:r>
              <a:rPr lang="en-US" b="1" dirty="0">
                <a:latin typeface="Times New Roman" pitchFamily="18" charset="0"/>
                <a:cs typeface="Times New Roman" pitchFamily="18" charset="0"/>
              </a:rPr>
              <a:t>routing: </a:t>
            </a:r>
            <a:r>
              <a:rPr lang="en-US" dirty="0">
                <a:latin typeface="Times New Roman" pitchFamily="18" charset="0"/>
                <a:cs typeface="Times New Roman" pitchFamily="18" charset="0"/>
              </a:rPr>
              <a:t>Select p-t, Select u-w, Select v-x</a:t>
            </a:r>
            <a:endParaRPr lang="en-IN" dirty="0">
              <a:latin typeface="Times New Roman" pitchFamily="18" charset="0"/>
              <a:cs typeface="Times New Roman" pitchFamily="18" charset="0"/>
            </a:endParaRPr>
          </a:p>
        </p:txBody>
      </p:sp>
      <p:sp>
        <p:nvSpPr>
          <p:cNvPr id="9" name="Rectangle 8"/>
          <p:cNvSpPr/>
          <p:nvPr/>
        </p:nvSpPr>
        <p:spPr>
          <a:xfrm>
            <a:off x="856184" y="8473008"/>
            <a:ext cx="11305256" cy="86177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342900" indent="-342900" algn="just">
              <a:buFont typeface="Wingdings" pitchFamily="2" charset="2"/>
              <a:buChar char="v"/>
            </a:pPr>
            <a:r>
              <a:rPr lang="en-US" b="1" dirty="0">
                <a:latin typeface="Times New Roman" pitchFamily="18" charset="0"/>
                <a:cs typeface="Times New Roman" pitchFamily="18" charset="0"/>
              </a:rPr>
              <a:t>T</a:t>
            </a:r>
            <a:r>
              <a:rPr lang="en-US" b="1" dirty="0" smtClean="0">
                <a:latin typeface="Times New Roman" pitchFamily="18" charset="0"/>
                <a:cs typeface="Times New Roman" pitchFamily="18" charset="0"/>
              </a:rPr>
              <a:t>he </a:t>
            </a:r>
            <a:r>
              <a:rPr lang="en-US" b="1" dirty="0">
                <a:latin typeface="Times New Roman" pitchFamily="18" charset="0"/>
                <a:cs typeface="Times New Roman" pitchFamily="18" charset="0"/>
              </a:rPr>
              <a:t>functional unit F, performing the addition sends an </a:t>
            </a:r>
            <a:r>
              <a:rPr lang="en-US" b="1" dirty="0">
                <a:solidFill>
                  <a:srgbClr val="FFFF00"/>
                </a:solidFill>
                <a:latin typeface="Times New Roman" pitchFamily="18" charset="0"/>
                <a:cs typeface="Times New Roman" pitchFamily="18" charset="0"/>
              </a:rPr>
              <a:t>overflow </a:t>
            </a:r>
            <a:r>
              <a:rPr lang="en-US" b="1" dirty="0" smtClean="0">
                <a:solidFill>
                  <a:srgbClr val="FFFF00"/>
                </a:solidFill>
                <a:latin typeface="Times New Roman" pitchFamily="18" charset="0"/>
                <a:cs typeface="Times New Roman" pitchFamily="18" charset="0"/>
              </a:rPr>
              <a:t>signal</a:t>
            </a:r>
            <a:r>
              <a:rPr lang="en-US" b="1" dirty="0" smtClean="0">
                <a:latin typeface="Times New Roman" pitchFamily="18" charset="0"/>
                <a:cs typeface="Times New Roman" pitchFamily="18" charset="0"/>
              </a:rPr>
              <a:t> to </a:t>
            </a:r>
            <a:r>
              <a:rPr lang="en-US" b="1" dirty="0">
                <a:latin typeface="Times New Roman" pitchFamily="18" charset="0"/>
                <a:cs typeface="Times New Roman" pitchFamily="18" charset="0"/>
              </a:rPr>
              <a:t>CU whenever the sum A + B exceeds the normal word size.</a:t>
            </a:r>
            <a:endParaRPr lang="en-IN" b="1" dirty="0">
              <a:latin typeface="Times New Roman" pitchFamily="18" charset="0"/>
              <a:cs typeface="Times New Roman" pitchFamily="18" charset="0"/>
            </a:endParaRPr>
          </a:p>
        </p:txBody>
      </p:sp>
    </p:spTree>
    <p:extLst>
      <p:ext uri="{BB962C8B-B14F-4D97-AF65-F5344CB8AC3E}">
        <p14:creationId xmlns="" xmlns:p14="http://schemas.microsoft.com/office/powerpoint/2010/main" val="4222469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92488" y="1272208"/>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smtClean="0">
                <a:latin typeface="Times New Roman" pitchFamily="18" charset="0"/>
                <a:cs typeface="Times New Roman" pitchFamily="18" charset="0"/>
              </a:rPr>
              <a:t>Control Field Encoding</a:t>
            </a:r>
            <a:endParaRPr lang="en-US" b="1" dirty="0">
              <a:latin typeface="Times New Roman" pitchFamily="18" charset="0"/>
              <a:cs typeface="Times New Roman" pitchFamily="18" charset="0"/>
            </a:endParaRPr>
          </a:p>
        </p:txBody>
      </p:sp>
      <p:sp>
        <p:nvSpPr>
          <p:cNvPr id="7" name="Rectangle 6"/>
          <p:cNvSpPr/>
          <p:nvPr/>
        </p:nvSpPr>
        <p:spPr>
          <a:xfrm>
            <a:off x="208112" y="1920280"/>
            <a:ext cx="12377464" cy="206210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Removing Redundant Fields</a:t>
            </a:r>
          </a:p>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Encoding by Compatible Class</a:t>
            </a:r>
          </a:p>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Encoding By Function</a:t>
            </a:r>
          </a:p>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Multiple Micro-Instructions Format</a:t>
            </a:r>
            <a:endParaRPr lang="en-US" sz="3200" dirty="0">
              <a:solidFill>
                <a:srgbClr val="0070C0"/>
              </a:solidFill>
              <a:latin typeface="Times New Roman" pitchFamily="18" charset="0"/>
              <a:cs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92488" y="1272208"/>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smtClean="0">
                <a:latin typeface="Times New Roman" pitchFamily="18" charset="0"/>
                <a:cs typeface="Times New Roman" pitchFamily="18" charset="0"/>
              </a:rPr>
              <a:t>Control Field Encoding</a:t>
            </a:r>
            <a:endParaRPr lang="en-US" b="1" dirty="0">
              <a:latin typeface="Times New Roman" pitchFamily="18" charset="0"/>
              <a:cs typeface="Times New Roman" pitchFamily="18" charset="0"/>
            </a:endParaRPr>
          </a:p>
        </p:txBody>
      </p:sp>
      <p:sp>
        <p:nvSpPr>
          <p:cNvPr id="7" name="Rectangle 6"/>
          <p:cNvSpPr/>
          <p:nvPr/>
        </p:nvSpPr>
        <p:spPr>
          <a:xfrm>
            <a:off x="208112" y="1920280"/>
            <a:ext cx="6048672"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Removing Redundant Fields</a:t>
            </a:r>
            <a:endParaRPr lang="en-US" sz="3200" dirty="0">
              <a:solidFill>
                <a:srgbClr val="0070C0"/>
              </a:solidFill>
              <a:latin typeface="Times New Roman" pitchFamily="18" charset="0"/>
              <a:cs typeface="Times New Roman" pitchFamily="18" charset="0"/>
            </a:endParaRPr>
          </a:p>
        </p:txBody>
      </p:sp>
      <p:sp>
        <p:nvSpPr>
          <p:cNvPr id="8" name="Rectangle 7"/>
          <p:cNvSpPr/>
          <p:nvPr/>
        </p:nvSpPr>
        <p:spPr>
          <a:xfrm>
            <a:off x="424136" y="2856384"/>
            <a:ext cx="11953328" cy="181588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Several sets of control signals are always activated simultaneously; hence a single 1-bit control field suffices for each such set. </a:t>
            </a:r>
          </a:p>
          <a:p>
            <a:pPr marL="457200" indent="-457200" algn="just">
              <a:buFont typeface="Wingdings" pitchFamily="2" charset="2"/>
              <a:buChar char="Ø"/>
            </a:pPr>
            <a:r>
              <a:rPr lang="en-US" sz="2800" dirty="0" smtClean="0">
                <a:latin typeface="Times New Roman" pitchFamily="18" charset="0"/>
                <a:cs typeface="Times New Roman" pitchFamily="18" charset="0"/>
              </a:rPr>
              <a:t>The 8 bits reserved for the </a:t>
            </a:r>
            <a:r>
              <a:rPr lang="en-US" sz="2800" b="1" dirty="0" smtClean="0">
                <a:latin typeface="Times New Roman" pitchFamily="18" charset="0"/>
                <a:cs typeface="Times New Roman" pitchFamily="18" charset="0"/>
              </a:rPr>
              <a:t>3 sets {c0 ,c1, c11}, {c2, c3, c4}, and {c9, c10} </a:t>
            </a:r>
            <a:r>
              <a:rPr lang="en-US" sz="2800" dirty="0" smtClean="0">
                <a:latin typeface="Times New Roman" pitchFamily="18" charset="0"/>
                <a:cs typeface="Times New Roman" pitchFamily="18" charset="0"/>
              </a:rPr>
              <a:t>can be replaced by 3 bits, yielding the short, horizontal format</a:t>
            </a:r>
            <a:endParaRPr lang="en-US" sz="28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1864296" y="5232648"/>
            <a:ext cx="9378350" cy="309634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92488" y="1272208"/>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smtClean="0">
                <a:latin typeface="Times New Roman" pitchFamily="18" charset="0"/>
                <a:cs typeface="Times New Roman" pitchFamily="18" charset="0"/>
              </a:rPr>
              <a:t>Control Field Encoding</a:t>
            </a:r>
            <a:endParaRPr lang="en-US" b="1" dirty="0">
              <a:latin typeface="Times New Roman" pitchFamily="18" charset="0"/>
              <a:cs typeface="Times New Roman" pitchFamily="18" charset="0"/>
            </a:endParaRPr>
          </a:p>
        </p:txBody>
      </p:sp>
      <p:sp>
        <p:nvSpPr>
          <p:cNvPr id="7" name="Rectangle 6"/>
          <p:cNvSpPr/>
          <p:nvPr/>
        </p:nvSpPr>
        <p:spPr>
          <a:xfrm>
            <a:off x="208112" y="1920280"/>
            <a:ext cx="6048672"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Encoding by Compatible Class</a:t>
            </a:r>
          </a:p>
        </p:txBody>
      </p:sp>
      <p:sp>
        <p:nvSpPr>
          <p:cNvPr id="8" name="Rectangle 7"/>
          <p:cNvSpPr/>
          <p:nvPr/>
        </p:nvSpPr>
        <p:spPr>
          <a:xfrm>
            <a:off x="144016" y="2834025"/>
            <a:ext cx="12449472" cy="13388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 systematic method of encoding is to divide the control signals into sets that are </a:t>
            </a:r>
            <a:r>
              <a:rPr lang="en-US" b="1" dirty="0" smtClean="0">
                <a:latin typeface="Times New Roman" pitchFamily="18" charset="0"/>
                <a:cs typeface="Times New Roman" pitchFamily="18" charset="0"/>
              </a:rPr>
              <a:t>compatible </a:t>
            </a:r>
            <a:r>
              <a:rPr lang="en-US" dirty="0" smtClean="0">
                <a:latin typeface="Times New Roman" pitchFamily="18" charset="0"/>
                <a:cs typeface="Times New Roman" pitchFamily="18" charset="0"/>
              </a:rPr>
              <a:t>in the sense that no two members of set, called </a:t>
            </a:r>
            <a:r>
              <a:rPr lang="en-US" sz="2800" b="1" dirty="0" smtClean="0">
                <a:latin typeface="Times New Roman" pitchFamily="18" charset="0"/>
                <a:cs typeface="Times New Roman" pitchFamily="18" charset="0"/>
              </a:rPr>
              <a:t>a compatibility class, are ever active at the same time.</a:t>
            </a:r>
            <a:endParaRPr lang="en-US" b="1" dirty="0">
              <a:latin typeface="Times New Roman" pitchFamily="18" charset="0"/>
              <a:cs typeface="Times New Roman" pitchFamily="18" charset="0"/>
            </a:endParaRPr>
          </a:p>
        </p:txBody>
      </p:sp>
      <p:sp>
        <p:nvSpPr>
          <p:cNvPr id="9" name="Rectangle 8"/>
          <p:cNvSpPr/>
          <p:nvPr/>
        </p:nvSpPr>
        <p:spPr>
          <a:xfrm>
            <a:off x="1144216" y="4296544"/>
            <a:ext cx="11089232" cy="47705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r>
              <a:rPr lang="en-US" dirty="0" smtClean="0">
                <a:latin typeface="Times New Roman" pitchFamily="18" charset="0"/>
                <a:cs typeface="Times New Roman" pitchFamily="18" charset="0"/>
              </a:rPr>
              <a:t>A collection of compatibility classes {</a:t>
            </a:r>
            <a:r>
              <a:rPr lang="en-US" dirty="0" err="1" smtClean="0">
                <a:latin typeface="Times New Roman" pitchFamily="18" charset="0"/>
                <a:cs typeface="Times New Roman" pitchFamily="18" charset="0"/>
              </a:rPr>
              <a:t>Ci</a:t>
            </a:r>
            <a:r>
              <a:rPr lang="en-US" dirty="0" smtClean="0">
                <a:latin typeface="Times New Roman" pitchFamily="18" charset="0"/>
                <a:cs typeface="Times New Roman" pitchFamily="18" charset="0"/>
              </a:rPr>
              <a:t>} of control signals such that; </a:t>
            </a:r>
            <a:endParaRPr lang="en-US"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1576264" y="5016624"/>
            <a:ext cx="11095962" cy="1296144"/>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96144" y="6841792"/>
            <a:ext cx="11377264"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There are only two incompatible </a:t>
            </a:r>
            <a:r>
              <a:rPr lang="en-US" sz="2800" dirty="0" err="1" smtClean="0">
                <a:latin typeface="Times New Roman" pitchFamily="18" charset="0"/>
                <a:cs typeface="Times New Roman" pitchFamily="18" charset="0"/>
              </a:rPr>
              <a:t>microoperations</a:t>
            </a:r>
            <a:r>
              <a:rPr lang="en-US" sz="2800" dirty="0" smtClean="0">
                <a:latin typeface="Times New Roman" pitchFamily="18" charset="0"/>
                <a:cs typeface="Times New Roman" pitchFamily="18" charset="0"/>
              </a:rPr>
              <a:t>, namely </a:t>
            </a:r>
            <a:r>
              <a:rPr lang="en-US" sz="2800" b="1" dirty="0" smtClean="0">
                <a:latin typeface="Times New Roman" pitchFamily="18" charset="0"/>
                <a:cs typeface="Times New Roman" pitchFamily="18" charset="0"/>
              </a:rPr>
              <a:t>c2 and c5 </a:t>
            </a:r>
            <a:r>
              <a:rPr lang="en-US" sz="2800" dirty="0" smtClean="0">
                <a:latin typeface="Times New Roman" pitchFamily="18" charset="0"/>
                <a:cs typeface="Times New Roman" pitchFamily="18" charset="0"/>
              </a:rPr>
              <a:t>, which are activated together in the SUBTRACT microinstruction.</a:t>
            </a:r>
          </a:p>
          <a:p>
            <a:pPr marL="457200" indent="-457200" algn="just">
              <a:buFont typeface="Wingdings" pitchFamily="2" charset="2"/>
              <a:buChar char="Ø"/>
            </a:pPr>
            <a:r>
              <a:rPr lang="en-US" sz="2800" dirty="0" smtClean="0">
                <a:latin typeface="Times New Roman" pitchFamily="18" charset="0"/>
                <a:cs typeface="Times New Roman" pitchFamily="18" charset="0"/>
              </a:rPr>
              <a:t>There are several ways to choose subsets of C</a:t>
            </a:r>
            <a:r>
              <a:rPr lang="en-US" sz="2800" baseline="-25000" dirty="0" smtClean="0">
                <a:latin typeface="Times New Roman" pitchFamily="18" charset="0"/>
                <a:cs typeface="Times New Roman" pitchFamily="18" charset="0"/>
              </a:rPr>
              <a:t>0</a:t>
            </a:r>
            <a:r>
              <a:rPr lang="en-US" sz="2800" dirty="0" smtClean="0">
                <a:latin typeface="Times New Roman" pitchFamily="18" charset="0"/>
                <a:cs typeface="Times New Roman" pitchFamily="18" charset="0"/>
              </a:rPr>
              <a:t> and C</a:t>
            </a:r>
            <a:r>
              <a:rPr lang="en-US" sz="2800" baseline="-25000" dirty="0" smtClean="0">
                <a:latin typeface="Times New Roman" pitchFamily="18" charset="0"/>
                <a:cs typeface="Times New Roman" pitchFamily="18" charset="0"/>
              </a:rPr>
              <a:t>1 </a:t>
            </a:r>
            <a:r>
              <a:rPr lang="en-US" sz="2800" dirty="0" smtClean="0">
                <a:latin typeface="Times New Roman" pitchFamily="18" charset="0"/>
                <a:cs typeface="Times New Roman" pitchFamily="18" charset="0"/>
              </a:rPr>
              <a:t>that cover all control signals.</a:t>
            </a:r>
          </a:p>
          <a:p>
            <a:pPr marL="457200" indent="-457200" algn="just">
              <a:buFont typeface="Wingdings" pitchFamily="2" charset="2"/>
              <a:buChar char="Ø"/>
            </a:pPr>
            <a:r>
              <a:rPr lang="en-US" sz="2800" b="1" dirty="0" smtClean="0">
                <a:latin typeface="Times New Roman" pitchFamily="18" charset="0"/>
                <a:cs typeface="Times New Roman" pitchFamily="18" charset="0"/>
              </a:rPr>
              <a:t>C‘</a:t>
            </a:r>
            <a:r>
              <a:rPr lang="en-US" sz="2800" b="1" baseline="-25000" dirty="0" smtClean="0">
                <a:latin typeface="Times New Roman" pitchFamily="18" charset="0"/>
                <a:cs typeface="Times New Roman" pitchFamily="18" charset="0"/>
              </a:rPr>
              <a:t>0</a:t>
            </a:r>
            <a:r>
              <a:rPr lang="en-US" sz="2800" b="1" dirty="0" smtClean="0">
                <a:latin typeface="Times New Roman" pitchFamily="18" charset="0"/>
                <a:cs typeface="Times New Roman" pitchFamily="18" charset="0"/>
              </a:rPr>
              <a:t> = {c0, c2, c6 } and C’</a:t>
            </a:r>
            <a:r>
              <a:rPr lang="en-US" sz="2800" b="1" baseline="-25000" dirty="0" smtClean="0">
                <a:latin typeface="Times New Roman" pitchFamily="18" charset="0"/>
                <a:cs typeface="Times New Roman" pitchFamily="18" charset="0"/>
              </a:rPr>
              <a:t>1</a:t>
            </a:r>
            <a:r>
              <a:rPr lang="en-US" sz="2800" b="1" dirty="0" smtClean="0">
                <a:latin typeface="Times New Roman" pitchFamily="18" charset="0"/>
                <a:cs typeface="Times New Roman" pitchFamily="18" charset="0"/>
              </a:rPr>
              <a:t> = {c5, c7, c8, c9, END}.</a:t>
            </a:r>
            <a:endParaRPr lang="en-US" sz="2800" b="1" dirty="0">
              <a:latin typeface="Times New Roman" pitchFamily="18" charset="0"/>
              <a:cs typeface="Times New Roman"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92488" y="1272208"/>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smtClean="0">
                <a:latin typeface="Times New Roman" pitchFamily="18" charset="0"/>
                <a:cs typeface="Times New Roman" pitchFamily="18" charset="0"/>
              </a:rPr>
              <a:t>Control Field Encoding</a:t>
            </a:r>
            <a:endParaRPr lang="en-US" b="1" dirty="0">
              <a:latin typeface="Times New Roman" pitchFamily="18" charset="0"/>
              <a:cs typeface="Times New Roman" pitchFamily="18" charset="0"/>
            </a:endParaRPr>
          </a:p>
        </p:txBody>
      </p:sp>
      <p:sp>
        <p:nvSpPr>
          <p:cNvPr id="7" name="Rectangle 6"/>
          <p:cNvSpPr/>
          <p:nvPr/>
        </p:nvSpPr>
        <p:spPr>
          <a:xfrm>
            <a:off x="208112" y="1920280"/>
            <a:ext cx="6048672"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Encoding by Compatible Class</a:t>
            </a:r>
          </a:p>
        </p:txBody>
      </p:sp>
      <p:pic>
        <p:nvPicPr>
          <p:cNvPr id="6146" name="Picture 2"/>
          <p:cNvPicPr>
            <a:picLocks noChangeAspect="1" noChangeArrowheads="1"/>
          </p:cNvPicPr>
          <p:nvPr/>
        </p:nvPicPr>
        <p:blipFill>
          <a:blip r:embed="rId2" cstate="print"/>
          <a:srcRect/>
          <a:stretch>
            <a:fillRect/>
          </a:stretch>
        </p:blipFill>
        <p:spPr bwMode="auto">
          <a:xfrm>
            <a:off x="2085065" y="2640360"/>
            <a:ext cx="8492199" cy="6785153"/>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92488" y="1272208"/>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smtClean="0">
                <a:latin typeface="Times New Roman" pitchFamily="18" charset="0"/>
                <a:cs typeface="Times New Roman" pitchFamily="18" charset="0"/>
              </a:rPr>
              <a:t>Control Field Encoding</a:t>
            </a:r>
            <a:endParaRPr lang="en-US" b="1" dirty="0">
              <a:latin typeface="Times New Roman" pitchFamily="18" charset="0"/>
              <a:cs typeface="Times New Roman" pitchFamily="18" charset="0"/>
            </a:endParaRPr>
          </a:p>
        </p:txBody>
      </p:sp>
      <p:sp>
        <p:nvSpPr>
          <p:cNvPr id="7" name="Rectangle 6"/>
          <p:cNvSpPr/>
          <p:nvPr/>
        </p:nvSpPr>
        <p:spPr>
          <a:xfrm>
            <a:off x="208112" y="1920280"/>
            <a:ext cx="6048672"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Encoding By Function</a:t>
            </a:r>
          </a:p>
        </p:txBody>
      </p:sp>
      <p:sp>
        <p:nvSpPr>
          <p:cNvPr id="8" name="Rectangle 7"/>
          <p:cNvSpPr/>
          <p:nvPr/>
        </p:nvSpPr>
        <p:spPr>
          <a:xfrm>
            <a:off x="352128" y="2712368"/>
            <a:ext cx="12097344" cy="349326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In the previous method, functionally unrelated control signals are combined in the same control field, while related signals are derived from different control fields.</a:t>
            </a:r>
          </a:p>
          <a:p>
            <a:pPr marL="457200" indent="-457200" algn="just">
              <a:buFont typeface="Wingdings" pitchFamily="2" charset="2"/>
              <a:buChar char="v"/>
            </a:pPr>
            <a:r>
              <a:rPr lang="en-US" dirty="0" smtClean="0">
                <a:latin typeface="Times New Roman" pitchFamily="18" charset="0"/>
                <a:cs typeface="Times New Roman" pitchFamily="18" charset="0"/>
              </a:rPr>
              <a:t>An encoded format in which each control field specifies the control signals for one component or for a related set of operations is preferred,</a:t>
            </a:r>
          </a:p>
          <a:p>
            <a:pPr marL="457200" indent="-457200" algn="just">
              <a:buFont typeface="Wingdings" pitchFamily="2" charset="2"/>
              <a:buChar char="v"/>
            </a:pPr>
            <a:endParaRPr lang="en-US" dirty="0" smtClean="0">
              <a:latin typeface="Times New Roman" pitchFamily="18" charset="0"/>
              <a:cs typeface="Times New Roman" pitchFamily="18" charset="0"/>
            </a:endParaRPr>
          </a:p>
          <a:p>
            <a:pPr marL="457200" indent="-457200" algn="just">
              <a:buFont typeface="Wingdings" pitchFamily="2" charset="2"/>
              <a:buChar char="v"/>
            </a:pPr>
            <a:r>
              <a:rPr lang="en-US" dirty="0" smtClean="0">
                <a:latin typeface="Times New Roman" pitchFamily="18" charset="0"/>
                <a:cs typeface="Times New Roman" pitchFamily="18" charset="0"/>
              </a:rPr>
              <a:t>There are </a:t>
            </a:r>
            <a:r>
              <a:rPr lang="en-US" b="1" dirty="0" smtClean="0">
                <a:latin typeface="Times New Roman" pitchFamily="18" charset="0"/>
                <a:cs typeface="Times New Roman" pitchFamily="18" charset="0"/>
              </a:rPr>
              <a:t>five </a:t>
            </a:r>
            <a:r>
              <a:rPr lang="en-US" dirty="0" smtClean="0">
                <a:latin typeface="Times New Roman" pitchFamily="18" charset="0"/>
                <a:cs typeface="Times New Roman" pitchFamily="18" charset="0"/>
              </a:rPr>
              <a:t>components to be controlled: </a:t>
            </a:r>
            <a:r>
              <a:rPr lang="en-US" sz="3200" b="1" dirty="0" smtClean="0">
                <a:solidFill>
                  <a:srgbClr val="002060"/>
                </a:solidFill>
                <a:latin typeface="Times New Roman" pitchFamily="18" charset="0"/>
                <a:cs typeface="Times New Roman" pitchFamily="18" charset="0"/>
              </a:rPr>
              <a:t>the adder, the A.Q register-pair, the external iteration counter COUNT, and the two data buses INBUS and OUTBUS.</a:t>
            </a:r>
            <a:endParaRPr lang="en-US" b="1" dirty="0">
              <a:solidFill>
                <a:srgbClr val="002060"/>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1792288" y="6391553"/>
            <a:ext cx="9865096" cy="3017559"/>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92488" y="1272208"/>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smtClean="0">
                <a:latin typeface="Times New Roman" pitchFamily="18" charset="0"/>
                <a:cs typeface="Times New Roman" pitchFamily="18" charset="0"/>
              </a:rPr>
              <a:t>Control Field Encoding</a:t>
            </a:r>
            <a:endParaRPr lang="en-US" b="1" dirty="0">
              <a:latin typeface="Times New Roman" pitchFamily="18" charset="0"/>
              <a:cs typeface="Times New Roman" pitchFamily="18" charset="0"/>
            </a:endParaRPr>
          </a:p>
        </p:txBody>
      </p:sp>
      <p:sp>
        <p:nvSpPr>
          <p:cNvPr id="7" name="Rectangle 6"/>
          <p:cNvSpPr/>
          <p:nvPr/>
        </p:nvSpPr>
        <p:spPr>
          <a:xfrm>
            <a:off x="208112" y="1920280"/>
            <a:ext cx="6048672"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Encoding By Function</a:t>
            </a:r>
          </a:p>
        </p:txBody>
      </p:sp>
      <p:pic>
        <p:nvPicPr>
          <p:cNvPr id="8194" name="Picture 2"/>
          <p:cNvPicPr>
            <a:picLocks noChangeAspect="1" noChangeArrowheads="1"/>
          </p:cNvPicPr>
          <p:nvPr/>
        </p:nvPicPr>
        <p:blipFill>
          <a:blip r:embed="rId2" cstate="print"/>
          <a:srcRect/>
          <a:stretch>
            <a:fillRect/>
          </a:stretch>
        </p:blipFill>
        <p:spPr bwMode="auto">
          <a:xfrm>
            <a:off x="2584376" y="2661142"/>
            <a:ext cx="8064896" cy="6808715"/>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92488" y="1272208"/>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smtClean="0">
                <a:latin typeface="Times New Roman" pitchFamily="18" charset="0"/>
                <a:cs typeface="Times New Roman" pitchFamily="18" charset="0"/>
              </a:rPr>
              <a:t>Control Field Encoding</a:t>
            </a:r>
            <a:endParaRPr lang="en-US" b="1" dirty="0">
              <a:latin typeface="Times New Roman" pitchFamily="18" charset="0"/>
              <a:cs typeface="Times New Roman" pitchFamily="18" charset="0"/>
            </a:endParaRPr>
          </a:p>
        </p:txBody>
      </p:sp>
      <p:sp>
        <p:nvSpPr>
          <p:cNvPr id="7" name="Rectangle 6"/>
          <p:cNvSpPr/>
          <p:nvPr/>
        </p:nvSpPr>
        <p:spPr>
          <a:xfrm>
            <a:off x="208112" y="1920280"/>
            <a:ext cx="7416824"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Multiple Micro-Instructions Format</a:t>
            </a:r>
            <a:endParaRPr lang="en-US" sz="3200" dirty="0">
              <a:solidFill>
                <a:srgbClr val="0070C0"/>
              </a:solidFill>
              <a:latin typeface="Times New Roman" pitchFamily="18" charset="0"/>
              <a:cs typeface="Times New Roman" pitchFamily="18" charset="0"/>
            </a:endParaRPr>
          </a:p>
        </p:txBody>
      </p:sp>
      <p:sp>
        <p:nvSpPr>
          <p:cNvPr id="8" name="Rectangle 7"/>
          <p:cNvSpPr/>
          <p:nvPr/>
        </p:nvSpPr>
        <p:spPr>
          <a:xfrm>
            <a:off x="496144" y="2710621"/>
            <a:ext cx="11953328" cy="35394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In the original multiplication </a:t>
            </a:r>
            <a:r>
              <a:rPr lang="en-US" sz="2800" dirty="0" err="1" smtClean="0">
                <a:latin typeface="Times New Roman" pitchFamily="18" charset="0"/>
                <a:cs typeface="Times New Roman" pitchFamily="18" charset="0"/>
              </a:rPr>
              <a:t>microprogram</a:t>
            </a:r>
            <a:r>
              <a:rPr lang="en-US" sz="2800" dirty="0" smtClean="0">
                <a:latin typeface="Times New Roman" pitchFamily="18" charset="0"/>
                <a:cs typeface="Times New Roman" pitchFamily="18" charset="0"/>
              </a:rPr>
              <a:t>, several microinstructions are used only for next-address generation and do not activate any control lines. </a:t>
            </a:r>
          </a:p>
          <a:p>
            <a:pPr marL="457200" indent="-457200" algn="just">
              <a:buFont typeface="Wingdings" pitchFamily="2" charset="2"/>
              <a:buChar char="Ø"/>
            </a:pPr>
            <a:r>
              <a:rPr lang="en-US" sz="2800" dirty="0" smtClean="0">
                <a:latin typeface="Times New Roman" pitchFamily="18" charset="0"/>
                <a:cs typeface="Times New Roman" pitchFamily="18" charset="0"/>
              </a:rPr>
              <a:t>This suggests that we can reduce microinstruction size by using a single field to contain either control information or address information. </a:t>
            </a:r>
          </a:p>
          <a:p>
            <a:pPr marL="457200" indent="-457200" algn="just">
              <a:buFont typeface="Wingdings" pitchFamily="2" charset="2"/>
              <a:buChar char="Ø"/>
            </a:pPr>
            <a:r>
              <a:rPr lang="en-US" sz="2800" dirty="0" smtClean="0">
                <a:latin typeface="Times New Roman" pitchFamily="18" charset="0"/>
                <a:cs typeface="Times New Roman" pitchFamily="18" charset="0"/>
              </a:rPr>
              <a:t>We then obtain </a:t>
            </a:r>
            <a:r>
              <a:rPr lang="en-US" sz="2800" b="1" dirty="0" smtClean="0">
                <a:latin typeface="Times New Roman" pitchFamily="18" charset="0"/>
                <a:cs typeface="Times New Roman" pitchFamily="18" charset="0"/>
              </a:rPr>
              <a:t>two distinct microinstruction types:</a:t>
            </a:r>
          </a:p>
          <a:p>
            <a:pPr marL="1097280" lvl="1" indent="-457200" algn="just">
              <a:buFont typeface="+mj-lt"/>
              <a:buAutoNum type="arabicPeriod"/>
            </a:pPr>
            <a:r>
              <a:rPr lang="en-US" sz="2800" b="1" dirty="0" smtClean="0">
                <a:latin typeface="Times New Roman" pitchFamily="18" charset="0"/>
                <a:cs typeface="Times New Roman" pitchFamily="18" charset="0"/>
              </a:rPr>
              <a:t>Branch microinstructions - </a:t>
            </a:r>
            <a:r>
              <a:rPr lang="en-US" sz="2800" dirty="0" smtClean="0">
                <a:latin typeface="Times New Roman" pitchFamily="18" charset="0"/>
                <a:cs typeface="Times New Roman" pitchFamily="18" charset="0"/>
              </a:rPr>
              <a:t>which specify no control information</a:t>
            </a:r>
          </a:p>
          <a:p>
            <a:pPr marL="1097280" lvl="1" indent="-457200" algn="just">
              <a:buFont typeface="+mj-lt"/>
              <a:buAutoNum type="arabicPeriod"/>
            </a:pPr>
            <a:r>
              <a:rPr lang="en-US" sz="2800" b="1" dirty="0" smtClean="0">
                <a:latin typeface="Times New Roman" pitchFamily="18" charset="0"/>
                <a:cs typeface="Times New Roman" pitchFamily="18" charset="0"/>
              </a:rPr>
              <a:t>Action or operate microinstructions - </a:t>
            </a:r>
            <a:r>
              <a:rPr lang="en-US" sz="2800" dirty="0" smtClean="0">
                <a:latin typeface="Times New Roman" pitchFamily="18" charset="0"/>
                <a:cs typeface="Times New Roman" pitchFamily="18" charset="0"/>
              </a:rPr>
              <a:t>which activate control lines but have no branching capability.</a:t>
            </a:r>
            <a:endParaRPr lang="en-US" sz="2800" dirty="0">
              <a:latin typeface="Times New Roman" pitchFamily="18" charset="0"/>
              <a:cs typeface="Times New Roman" pitchFamily="18" charset="0"/>
            </a:endParaRPr>
          </a:p>
        </p:txBody>
      </p:sp>
      <p:sp>
        <p:nvSpPr>
          <p:cNvPr id="9" name="Rectangle 8"/>
          <p:cNvSpPr/>
          <p:nvPr/>
        </p:nvSpPr>
        <p:spPr>
          <a:xfrm>
            <a:off x="568152" y="6511949"/>
            <a:ext cx="11809312"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Now we define a microinstruction format having </a:t>
            </a:r>
            <a:r>
              <a:rPr lang="en-US" sz="2800" b="1" dirty="0" smtClean="0">
                <a:latin typeface="Times New Roman" pitchFamily="18" charset="0"/>
                <a:cs typeface="Times New Roman" pitchFamily="18" charset="0"/>
              </a:rPr>
              <a:t>two parts</a:t>
            </a:r>
            <a:r>
              <a:rPr lang="en-US" sz="2800" dirty="0" smtClean="0">
                <a:latin typeface="Times New Roman" pitchFamily="18" charset="0"/>
                <a:cs typeface="Times New Roman" pitchFamily="18" charset="0"/>
              </a:rPr>
              <a:t>, a </a:t>
            </a:r>
            <a:r>
              <a:rPr lang="en-US" sz="2800" b="1" dirty="0" smtClean="0">
                <a:latin typeface="Times New Roman" pitchFamily="18" charset="0"/>
                <a:cs typeface="Times New Roman" pitchFamily="18" charset="0"/>
              </a:rPr>
              <a:t>2-bit condition-select field </a:t>
            </a:r>
            <a:r>
              <a:rPr lang="en-US" sz="2800" dirty="0" smtClean="0">
                <a:latin typeface="Times New Roman" pitchFamily="18" charset="0"/>
                <a:cs typeface="Times New Roman" pitchFamily="18" charset="0"/>
              </a:rPr>
              <a:t>with the same meaning as before, and </a:t>
            </a:r>
            <a:r>
              <a:rPr lang="en-US" sz="2800" b="1" dirty="0" smtClean="0">
                <a:latin typeface="Times New Roman" pitchFamily="18" charset="0"/>
                <a:cs typeface="Times New Roman" pitchFamily="18" charset="0"/>
              </a:rPr>
              <a:t>an 8-bit field that can contain either a branch address or control information.</a:t>
            </a:r>
            <a:endParaRPr lang="en-US" sz="2800" b="1" dirty="0">
              <a:latin typeface="Times New Roman" pitchFamily="18" charset="0"/>
              <a:cs typeface="Times New Roman"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62002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Multiplier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92488" y="1272208"/>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US" b="1" dirty="0" smtClean="0">
                <a:latin typeface="Times New Roman" pitchFamily="18" charset="0"/>
                <a:cs typeface="Times New Roman" pitchFamily="18" charset="0"/>
              </a:rPr>
              <a:t>Control Field Encoding</a:t>
            </a:r>
            <a:endParaRPr lang="en-US" b="1" dirty="0">
              <a:latin typeface="Times New Roman" pitchFamily="18" charset="0"/>
              <a:cs typeface="Times New Roman" pitchFamily="18" charset="0"/>
            </a:endParaRPr>
          </a:p>
        </p:txBody>
      </p:sp>
      <p:sp>
        <p:nvSpPr>
          <p:cNvPr id="7" name="Rectangle 6"/>
          <p:cNvSpPr/>
          <p:nvPr/>
        </p:nvSpPr>
        <p:spPr>
          <a:xfrm>
            <a:off x="208112" y="1920280"/>
            <a:ext cx="7416824"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3200" b="1" dirty="0" smtClean="0">
                <a:solidFill>
                  <a:srgbClr val="0070C0"/>
                </a:solidFill>
                <a:latin typeface="Times New Roman" pitchFamily="18" charset="0"/>
                <a:cs typeface="Times New Roman" pitchFamily="18" charset="0"/>
              </a:rPr>
              <a:t>Multiple Micro-Instructions Format</a:t>
            </a:r>
            <a:endParaRPr lang="en-US" sz="3200" dirty="0">
              <a:solidFill>
                <a:srgbClr val="0070C0"/>
              </a:solidFill>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352128" y="2856384"/>
            <a:ext cx="4352925" cy="186690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9219" name="Picture 3"/>
          <p:cNvPicPr>
            <a:picLocks noChangeAspect="1" noChangeArrowheads="1"/>
          </p:cNvPicPr>
          <p:nvPr/>
        </p:nvPicPr>
        <p:blipFill>
          <a:blip r:embed="rId3" cstate="print"/>
          <a:srcRect/>
          <a:stretch>
            <a:fillRect/>
          </a:stretch>
        </p:blipFill>
        <p:spPr bwMode="auto">
          <a:xfrm>
            <a:off x="7768952" y="1817828"/>
            <a:ext cx="4608512" cy="318081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9220" name="Picture 4"/>
          <p:cNvPicPr>
            <a:picLocks noChangeAspect="1" noChangeArrowheads="1"/>
          </p:cNvPicPr>
          <p:nvPr/>
        </p:nvPicPr>
        <p:blipFill>
          <a:blip r:embed="rId4" cstate="print"/>
          <a:srcRect/>
          <a:stretch>
            <a:fillRect/>
          </a:stretch>
        </p:blipFill>
        <p:spPr bwMode="auto">
          <a:xfrm>
            <a:off x="1508422" y="5088632"/>
            <a:ext cx="8852818" cy="4512568"/>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545258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7" name="Picture 2"/>
          <p:cNvPicPr>
            <a:picLocks noChangeAspect="1" noChangeArrowheads="1"/>
          </p:cNvPicPr>
          <p:nvPr/>
        </p:nvPicPr>
        <p:blipFill>
          <a:blip r:embed="rId2" cstate="print"/>
          <a:srcRect/>
          <a:stretch>
            <a:fillRect/>
          </a:stretch>
        </p:blipFill>
        <p:spPr bwMode="auto">
          <a:xfrm rot="5400000">
            <a:off x="2968505" y="-696096"/>
            <a:ext cx="7069925" cy="1215866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545258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2800400" y="1416224"/>
            <a:ext cx="7272808" cy="805940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096" y="696144"/>
            <a:ext cx="2107436"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Introduction:</a:t>
            </a:r>
          </a:p>
        </p:txBody>
      </p:sp>
      <p:sp>
        <p:nvSpPr>
          <p:cNvPr id="5" name="Rectangle 4"/>
          <p:cNvSpPr/>
          <p:nvPr/>
        </p:nvSpPr>
        <p:spPr>
          <a:xfrm>
            <a:off x="3994991" y="62474"/>
            <a:ext cx="5263171"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 </a:t>
            </a:r>
            <a:r>
              <a:rPr lang="en-IN" sz="2800" b="1" dirty="0">
                <a:solidFill>
                  <a:srgbClr val="FFFF00"/>
                </a:solidFill>
                <a:latin typeface="Times New Roman" pitchFamily="18" charset="0"/>
                <a:cs typeface="Times New Roman" pitchFamily="18" charset="0"/>
              </a:rPr>
              <a:t>- </a:t>
            </a:r>
            <a:r>
              <a:rPr lang="en-IN" sz="2800" b="1" dirty="0" smtClean="0">
                <a:solidFill>
                  <a:srgbClr val="FFFF00"/>
                </a:solidFill>
                <a:latin typeface="Times New Roman" pitchFamily="18" charset="0"/>
                <a:cs typeface="Times New Roman" pitchFamily="18" charset="0"/>
              </a:rPr>
              <a:t>DATA PATH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384376" y="1083186"/>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IN" b="1" dirty="0" smtClean="0">
                <a:latin typeface="Times New Roman" pitchFamily="18" charset="0"/>
                <a:cs typeface="Times New Roman" pitchFamily="18" charset="0"/>
              </a:rPr>
              <a:t>Implementation Methods</a:t>
            </a:r>
            <a:endParaRPr lang="en-IN" b="1" dirty="0">
              <a:latin typeface="Times New Roman" pitchFamily="18" charset="0"/>
              <a:cs typeface="Times New Roman" pitchFamily="18" charset="0"/>
            </a:endParaRPr>
          </a:p>
        </p:txBody>
      </p:sp>
      <p:sp>
        <p:nvSpPr>
          <p:cNvPr id="7" name="Rectangle 6"/>
          <p:cNvSpPr/>
          <p:nvPr/>
        </p:nvSpPr>
        <p:spPr>
          <a:xfrm>
            <a:off x="508994" y="1848272"/>
            <a:ext cx="12084494"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sz="2800" b="1" dirty="0" smtClean="0">
                <a:solidFill>
                  <a:srgbClr val="FF0000"/>
                </a:solidFill>
                <a:latin typeface="Times New Roman" pitchFamily="18" charset="0"/>
                <a:cs typeface="Times New Roman" pitchFamily="18" charset="0"/>
              </a:rPr>
              <a:t>Hardwired Implementation:</a:t>
            </a:r>
          </a:p>
          <a:p>
            <a:pPr marL="982980" lvl="1" indent="-342900" algn="just">
              <a:buFont typeface="Wingdings" pitchFamily="2" charset="2"/>
              <a:buChar char="Ø"/>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controller as a </a:t>
            </a:r>
            <a:r>
              <a:rPr lang="en-US" sz="2800" b="1" dirty="0">
                <a:latin typeface="Times New Roman" pitchFamily="18" charset="0"/>
                <a:cs typeface="Times New Roman" pitchFamily="18" charset="0"/>
              </a:rPr>
              <a:t>sequential logic </a:t>
            </a:r>
            <a:r>
              <a:rPr lang="en-US" sz="2800" b="1" dirty="0" smtClean="0">
                <a:latin typeface="Times New Roman" pitchFamily="18" charset="0"/>
                <a:cs typeface="Times New Roman" pitchFamily="18" charset="0"/>
              </a:rPr>
              <a:t>circuit or </a:t>
            </a:r>
            <a:r>
              <a:rPr lang="en-US" sz="2800" b="1" dirty="0">
                <a:latin typeface="Times New Roman" pitchFamily="18" charset="0"/>
                <a:cs typeface="Times New Roman" pitchFamily="18" charset="0"/>
              </a:rPr>
              <a:t>finite-state machine</a:t>
            </a:r>
            <a:r>
              <a:rPr lang="en-US" sz="2800" dirty="0">
                <a:latin typeface="Times New Roman" pitchFamily="18" charset="0"/>
                <a:cs typeface="Times New Roman" pitchFamily="18" charset="0"/>
              </a:rPr>
              <a:t> that generates specific sequences of control signals </a:t>
            </a:r>
            <a:r>
              <a:rPr lang="en-US" sz="2800" dirty="0" smtClean="0">
                <a:latin typeface="Times New Roman" pitchFamily="18" charset="0"/>
                <a:cs typeface="Times New Roman" pitchFamily="18" charset="0"/>
              </a:rPr>
              <a:t>in response </a:t>
            </a:r>
            <a:r>
              <a:rPr lang="en-US" sz="2800" dirty="0">
                <a:latin typeface="Times New Roman" pitchFamily="18" charset="0"/>
                <a:cs typeface="Times New Roman" pitchFamily="18" charset="0"/>
              </a:rPr>
              <a:t>to externally supplied instructions</a:t>
            </a:r>
            <a:r>
              <a:rPr lang="en-IN" sz="2800" dirty="0" smtClean="0">
                <a:latin typeface="Times New Roman" pitchFamily="18" charset="0"/>
                <a:cs typeface="Times New Roman" pitchFamily="18" charset="0"/>
              </a:rPr>
              <a:t>.</a:t>
            </a:r>
          </a:p>
          <a:p>
            <a:pPr marL="982980" lvl="1" indent="-342900" algn="just">
              <a:buFont typeface="Wingdings" pitchFamily="2" charset="2"/>
              <a:buChar char="Ø"/>
            </a:pPr>
            <a:r>
              <a:rPr lang="en-US" sz="2800" dirty="0">
                <a:latin typeface="Times New Roman" pitchFamily="18" charset="0"/>
                <a:cs typeface="Times New Roman" pitchFamily="18" charset="0"/>
              </a:rPr>
              <a:t>It is designed with </a:t>
            </a:r>
            <a:r>
              <a:rPr lang="en-US" sz="2800" dirty="0" smtClean="0">
                <a:latin typeface="Times New Roman" pitchFamily="18" charset="0"/>
                <a:cs typeface="Times New Roman" pitchFamily="18" charset="0"/>
              </a:rPr>
              <a:t>the </a:t>
            </a:r>
            <a:r>
              <a:rPr lang="en-US" sz="2800" b="1" dirty="0" smtClean="0">
                <a:latin typeface="Times New Roman" pitchFamily="18" charset="0"/>
                <a:cs typeface="Times New Roman" pitchFamily="18" charset="0"/>
              </a:rPr>
              <a:t>minimum number </a:t>
            </a:r>
            <a:r>
              <a:rPr lang="en-US" sz="2800" b="1" dirty="0">
                <a:latin typeface="Times New Roman" pitchFamily="18" charset="0"/>
                <a:cs typeface="Times New Roman" pitchFamily="18" charset="0"/>
              </a:rPr>
              <a:t>of components</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used. </a:t>
            </a:r>
          </a:p>
          <a:p>
            <a:pPr marL="982980" lvl="1" indent="-342900" algn="just">
              <a:buFont typeface="Wingdings" pitchFamily="2" charset="2"/>
              <a:buChar char="Ø"/>
            </a:pPr>
            <a:r>
              <a:rPr lang="en-US" sz="2800" b="1" dirty="0" smtClean="0">
                <a:latin typeface="Times New Roman" pitchFamily="18" charset="0"/>
                <a:cs typeface="Times New Roman" pitchFamily="18" charset="0"/>
              </a:rPr>
              <a:t>Maximum speed </a:t>
            </a:r>
            <a:r>
              <a:rPr lang="en-US" sz="2800" dirty="0">
                <a:latin typeface="Times New Roman" pitchFamily="18" charset="0"/>
                <a:cs typeface="Times New Roman" pitchFamily="18" charset="0"/>
              </a:rPr>
              <a:t>of operation. </a:t>
            </a:r>
            <a:endParaRPr lang="en-US" sz="2800" dirty="0" smtClean="0">
              <a:latin typeface="Times New Roman" pitchFamily="18" charset="0"/>
              <a:cs typeface="Times New Roman" pitchFamily="18" charset="0"/>
            </a:endParaRPr>
          </a:p>
          <a:p>
            <a:pPr marL="982980" lvl="1" indent="-342900" algn="just">
              <a:buFont typeface="Wingdings" pitchFamily="2" charset="2"/>
              <a:buChar char="Ø"/>
            </a:pPr>
            <a:r>
              <a:rPr lang="en-US" sz="2800" dirty="0" smtClean="0">
                <a:latin typeface="Times New Roman" pitchFamily="18" charset="0"/>
                <a:cs typeface="Times New Roman" pitchFamily="18" charset="0"/>
              </a:rPr>
              <a:t>Once </a:t>
            </a:r>
            <a:r>
              <a:rPr lang="en-US" sz="2800" dirty="0">
                <a:latin typeface="Times New Roman" pitchFamily="18" charset="0"/>
                <a:cs typeface="Times New Roman" pitchFamily="18" charset="0"/>
              </a:rPr>
              <a:t>the unit is constructed, the only way to </a:t>
            </a:r>
            <a:r>
              <a:rPr lang="en-US" sz="2800" dirty="0" smtClean="0">
                <a:latin typeface="Times New Roman" pitchFamily="18" charset="0"/>
                <a:cs typeface="Times New Roman" pitchFamily="18" charset="0"/>
              </a:rPr>
              <a:t>implement changes </a:t>
            </a:r>
            <a:r>
              <a:rPr lang="en-US" sz="2800" dirty="0">
                <a:latin typeface="Times New Roman" pitchFamily="18" charset="0"/>
                <a:cs typeface="Times New Roman" pitchFamily="18" charset="0"/>
              </a:rPr>
              <a:t>in control-unit behavior is by </a:t>
            </a:r>
            <a:r>
              <a:rPr lang="en-US" sz="2800" b="1" dirty="0">
                <a:latin typeface="Times New Roman" pitchFamily="18" charset="0"/>
                <a:cs typeface="Times New Roman" pitchFamily="18" charset="0"/>
              </a:rPr>
              <a:t>redesigning the entire unit</a:t>
            </a:r>
            <a:r>
              <a:rPr lang="en-US" sz="2800" dirty="0" smtClean="0">
                <a:latin typeface="Times New Roman" pitchFamily="18" charset="0"/>
                <a:cs typeface="Times New Roman" pitchFamily="18" charset="0"/>
              </a:rPr>
              <a:t>. Not flexible.</a:t>
            </a:r>
            <a:endParaRPr lang="en-IN" sz="28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40560" y="5808712"/>
            <a:ext cx="3672408" cy="3449838"/>
          </a:xfrm>
          <a:prstGeom prst="rect">
            <a:avLst/>
          </a:prstGeom>
          <a:ln w="9525">
            <a:solidFill>
              <a:srgbClr val="00B050"/>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 xmlns:p14="http://schemas.microsoft.com/office/powerpoint/2010/main" val="4106174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545258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352128" y="1416224"/>
            <a:ext cx="6624736" cy="793576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2051" name="Picture 3"/>
          <p:cNvPicPr>
            <a:picLocks noChangeAspect="1" noChangeArrowheads="1"/>
          </p:cNvPicPr>
          <p:nvPr/>
        </p:nvPicPr>
        <p:blipFill>
          <a:blip r:embed="rId3" cstate="print"/>
          <a:srcRect/>
          <a:stretch>
            <a:fillRect/>
          </a:stretch>
        </p:blipFill>
        <p:spPr bwMode="auto">
          <a:xfrm>
            <a:off x="7840960" y="694750"/>
            <a:ext cx="4032448" cy="885837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648272" y="1409488"/>
            <a:ext cx="9492849" cy="792761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0" y="696144"/>
            <a:ext cx="545258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CPU </a:t>
            </a:r>
            <a:r>
              <a:rPr lang="en-IN" b="1" dirty="0" err="1" smtClean="0">
                <a:latin typeface="Times New Roman" pitchFamily="18" charset="0"/>
                <a:cs typeface="Times New Roman" pitchFamily="18" charset="0"/>
              </a:rPr>
              <a:t>Microprogrammed</a:t>
            </a:r>
            <a:r>
              <a:rPr lang="en-IN" b="1" dirty="0" smtClean="0">
                <a:latin typeface="Times New Roman" pitchFamily="18" charset="0"/>
                <a:cs typeface="Times New Roman" pitchFamily="18" charset="0"/>
              </a:rPr>
              <a:t> Control Unit</a:t>
            </a:r>
            <a:endParaRPr lang="en-IN" b="1" dirty="0">
              <a:latin typeface="Times New Roman" pitchFamily="18" charset="0"/>
              <a:cs typeface="Times New Roman" pitchFamily="18" charset="0"/>
            </a:endParaRP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30772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Nano</a:t>
            </a:r>
            <a:r>
              <a:rPr lang="en-IN" b="1" dirty="0" smtClean="0">
                <a:latin typeface="Times New Roman" pitchFamily="18" charset="0"/>
                <a:cs typeface="Times New Roman" pitchFamily="18" charset="0"/>
              </a:rPr>
              <a:t> Programming</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2128" y="1488232"/>
            <a:ext cx="12169352" cy="278537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In a few machines, however, the microinstructions do not directly issue the signals that control the hardware. </a:t>
            </a:r>
          </a:p>
          <a:p>
            <a:pPr marL="457200" indent="-457200" algn="just">
              <a:buFont typeface="Wingdings" pitchFamily="2" charset="2"/>
              <a:buChar char="Ø"/>
            </a:pPr>
            <a:r>
              <a:rPr lang="en-US" dirty="0" smtClean="0">
                <a:latin typeface="Times New Roman" pitchFamily="18" charset="0"/>
                <a:cs typeface="Times New Roman" pitchFamily="18" charset="0"/>
              </a:rPr>
              <a:t>Instead, </a:t>
            </a:r>
            <a:r>
              <a:rPr lang="en-US" b="1" dirty="0" smtClean="0">
                <a:latin typeface="Times New Roman" pitchFamily="18" charset="0"/>
                <a:cs typeface="Times New Roman" pitchFamily="18" charset="0"/>
              </a:rPr>
              <a:t>they are used to access a second control memory called a </a:t>
            </a:r>
            <a:r>
              <a:rPr lang="en-US" b="1" dirty="0" err="1" smtClean="0">
                <a:latin typeface="Times New Roman" pitchFamily="18" charset="0"/>
                <a:cs typeface="Times New Roman" pitchFamily="18" charset="0"/>
              </a:rPr>
              <a:t>nanocontrol</a:t>
            </a:r>
            <a:r>
              <a:rPr lang="en-US" b="1" dirty="0" smtClean="0">
                <a:latin typeface="Times New Roman" pitchFamily="18" charset="0"/>
                <a:cs typeface="Times New Roman" pitchFamily="18" charset="0"/>
              </a:rPr>
              <a:t> memory </a:t>
            </a:r>
            <a:r>
              <a:rPr lang="en-US" b="1" dirty="0" err="1" smtClean="0">
                <a:latin typeface="Times New Roman" pitchFamily="18" charset="0"/>
                <a:cs typeface="Times New Roman" pitchFamily="18" charset="0"/>
              </a:rPr>
              <a:t>nCM</a:t>
            </a:r>
            <a:r>
              <a:rPr lang="en-US" b="1" dirty="0" smtClean="0">
                <a:latin typeface="Times New Roman" pitchFamily="18" charset="0"/>
                <a:cs typeface="Times New Roman" pitchFamily="18" charset="0"/>
              </a:rPr>
              <a:t> that directly controls the hardware.</a:t>
            </a:r>
          </a:p>
          <a:p>
            <a:pPr marL="457200" indent="-457200" algn="just">
              <a:buFont typeface="Wingdings" pitchFamily="2" charset="2"/>
              <a:buChar char="Ø"/>
            </a:pPr>
            <a:r>
              <a:rPr lang="en-US" dirty="0" smtClean="0">
                <a:latin typeface="Times New Roman" pitchFamily="18" charset="0"/>
                <a:cs typeface="Times New Roman" pitchFamily="18" charset="0"/>
              </a:rPr>
              <a:t>In such cases </a:t>
            </a:r>
            <a:r>
              <a:rPr lang="en-US" b="1" dirty="0" smtClean="0">
                <a:latin typeface="Times New Roman" pitchFamily="18" charset="0"/>
                <a:cs typeface="Times New Roman" pitchFamily="18" charset="0"/>
              </a:rPr>
              <a:t>there are two levels of control memories</a:t>
            </a:r>
            <a:r>
              <a:rPr lang="en-US" dirty="0" smtClean="0">
                <a:latin typeface="Times New Roman" pitchFamily="18" charset="0"/>
                <a:cs typeface="Times New Roman" pitchFamily="18" charset="0"/>
              </a:rPr>
              <a:t>, a higher-level one termed a </a:t>
            </a:r>
            <a:r>
              <a:rPr lang="en-US" dirty="0" err="1" smtClean="0">
                <a:latin typeface="Times New Roman" pitchFamily="18" charset="0"/>
                <a:cs typeface="Times New Roman" pitchFamily="18" charset="0"/>
              </a:rPr>
              <a:t>microcontrol</a:t>
            </a:r>
            <a:r>
              <a:rPr lang="en-US" dirty="0" smtClean="0">
                <a:latin typeface="Times New Roman" pitchFamily="18" charset="0"/>
                <a:cs typeface="Times New Roman" pitchFamily="18" charset="0"/>
              </a:rPr>
              <a:t> memory </a:t>
            </a:r>
            <a:r>
              <a:rPr lang="en-US" dirty="0" err="1" smtClean="0">
                <a:latin typeface="Times New Roman" pitchFamily="18" charset="0"/>
                <a:cs typeface="Times New Roman" pitchFamily="18" charset="0"/>
              </a:rPr>
              <a:t>μCM</a:t>
            </a:r>
            <a:r>
              <a:rPr lang="en-US" dirty="0" smtClean="0">
                <a:latin typeface="Times New Roman" pitchFamily="18" charset="0"/>
                <a:cs typeface="Times New Roman" pitchFamily="18" charset="0"/>
              </a:rPr>
              <a:t> whose contents are microinstructions and the lower-level </a:t>
            </a:r>
            <a:r>
              <a:rPr lang="en-US" dirty="0" err="1" smtClean="0">
                <a:latin typeface="Times New Roman" pitchFamily="18" charset="0"/>
                <a:cs typeface="Times New Roman" pitchFamily="18" charset="0"/>
              </a:rPr>
              <a:t>nCM</a:t>
            </a:r>
            <a:r>
              <a:rPr lang="en-US" dirty="0" smtClean="0">
                <a:latin typeface="Times New Roman" pitchFamily="18" charset="0"/>
                <a:cs typeface="Times New Roman" pitchFamily="18" charset="0"/>
              </a:rPr>
              <a:t> that stores </a:t>
            </a:r>
            <a:r>
              <a:rPr lang="en-US" dirty="0" err="1" smtClean="0">
                <a:latin typeface="Times New Roman" pitchFamily="18" charset="0"/>
                <a:cs typeface="Times New Roman" pitchFamily="18" charset="0"/>
              </a:rPr>
              <a:t>nanoinstructions</a:t>
            </a:r>
            <a:endParaRPr lang="en-US"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3088431" y="4368552"/>
            <a:ext cx="6269371" cy="516064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30772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Nano</a:t>
            </a:r>
            <a:r>
              <a:rPr lang="en-IN" b="1" dirty="0" smtClean="0">
                <a:latin typeface="Times New Roman" pitchFamily="18" charset="0"/>
                <a:cs typeface="Times New Roman" pitchFamily="18" charset="0"/>
              </a:rPr>
              <a:t> Programming</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856184" y="1704256"/>
            <a:ext cx="11593288"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advantage of this two-level control design technique is that it can reduce the total size </a:t>
            </a:r>
            <a:r>
              <a:rPr lang="en-US" b="1" dirty="0" smtClean="0">
                <a:latin typeface="Times New Roman" pitchFamily="18" charset="0"/>
                <a:cs typeface="Times New Roman" pitchFamily="18" charset="0"/>
              </a:rPr>
              <a:t>S2 = </a:t>
            </a:r>
            <a:r>
              <a:rPr lang="en-US" b="1" dirty="0" err="1" smtClean="0">
                <a:latin typeface="Times New Roman" pitchFamily="18" charset="0"/>
                <a:cs typeface="Times New Roman" pitchFamily="18" charset="0"/>
              </a:rPr>
              <a:t>Hm</a:t>
            </a:r>
            <a:r>
              <a:rPr lang="en-US" b="1" dirty="0" smtClean="0">
                <a:latin typeface="Times New Roman" pitchFamily="18" charset="0"/>
                <a:cs typeface="Times New Roman" pitchFamily="18" charset="0"/>
              </a:rPr>
              <a:t> x Wm + </a:t>
            </a:r>
            <a:r>
              <a:rPr lang="en-US" b="1" dirty="0" err="1" smtClean="0">
                <a:latin typeface="Times New Roman" pitchFamily="18" charset="0"/>
                <a:cs typeface="Times New Roman" pitchFamily="18" charset="0"/>
              </a:rPr>
              <a:t>Hn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xWn</a:t>
            </a:r>
            <a:r>
              <a:rPr lang="en-US" dirty="0" smtClean="0">
                <a:latin typeface="Times New Roman" pitchFamily="18" charset="0"/>
                <a:cs typeface="Times New Roman" pitchFamily="18" charset="0"/>
              </a:rPr>
              <a:t> of the control memories,</a:t>
            </a:r>
            <a:endParaRPr lang="en-US" dirty="0">
              <a:latin typeface="Times New Roman" pitchFamily="18" charset="0"/>
              <a:cs typeface="Times New Roman" pitchFamily="18" charset="0"/>
            </a:endParaRPr>
          </a:p>
        </p:txBody>
      </p:sp>
      <p:sp>
        <p:nvSpPr>
          <p:cNvPr id="7" name="Rectangle 6"/>
          <p:cNvSpPr/>
          <p:nvPr/>
        </p:nvSpPr>
        <p:spPr>
          <a:xfrm>
            <a:off x="3466461" y="3144416"/>
            <a:ext cx="3796873" cy="861774"/>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US" b="1" dirty="0" smtClean="0">
                <a:latin typeface="Times New Roman" pitchFamily="18" charset="0"/>
                <a:cs typeface="Times New Roman" pitchFamily="18" charset="0"/>
              </a:rPr>
              <a:t>S1=</a:t>
            </a:r>
            <a:r>
              <a:rPr lang="en-US" b="1" dirty="0" err="1" smtClean="0">
                <a:latin typeface="Times New Roman" pitchFamily="18" charset="0"/>
                <a:cs typeface="Times New Roman" pitchFamily="18" charset="0"/>
              </a:rPr>
              <a:t>Hm</a:t>
            </a:r>
            <a:r>
              <a:rPr lang="en-US" b="1" dirty="0" smtClean="0">
                <a:latin typeface="Times New Roman" pitchFamily="18" charset="0"/>
                <a:cs typeface="Times New Roman" pitchFamily="18" charset="0"/>
              </a:rPr>
              <a:t> x Wm</a:t>
            </a:r>
          </a:p>
          <a:p>
            <a:pPr algn="ctr"/>
            <a:r>
              <a:rPr lang="en-US" b="1" dirty="0" smtClean="0">
                <a:latin typeface="Times New Roman" pitchFamily="18" charset="0"/>
                <a:cs typeface="Times New Roman" pitchFamily="18" charset="0"/>
              </a:rPr>
              <a:t>S2 = </a:t>
            </a:r>
            <a:r>
              <a:rPr lang="en-US" b="1" dirty="0" err="1" smtClean="0">
                <a:latin typeface="Times New Roman" pitchFamily="18" charset="0"/>
                <a:cs typeface="Times New Roman" pitchFamily="18" charset="0"/>
              </a:rPr>
              <a:t>Hm</a:t>
            </a:r>
            <a:r>
              <a:rPr lang="en-US" b="1" dirty="0" smtClean="0">
                <a:latin typeface="Times New Roman" pitchFamily="18" charset="0"/>
                <a:cs typeface="Times New Roman" pitchFamily="18" charset="0"/>
              </a:rPr>
              <a:t> x Wm + </a:t>
            </a:r>
            <a:r>
              <a:rPr lang="en-US" b="1" dirty="0" err="1" smtClean="0">
                <a:latin typeface="Times New Roman" pitchFamily="18" charset="0"/>
                <a:cs typeface="Times New Roman" pitchFamily="18" charset="0"/>
              </a:rPr>
              <a:t>Hn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xWn</a:t>
            </a:r>
            <a:endParaRPr lang="en-US" b="1"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856184" y="4872608"/>
            <a:ext cx="5616624" cy="318897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8128992" y="4008512"/>
            <a:ext cx="3888432" cy="5320363"/>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2584376" y="4368552"/>
            <a:ext cx="1460656" cy="477054"/>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One level</a:t>
            </a:r>
            <a:endParaRPr lang="en-US" b="1" dirty="0">
              <a:latin typeface="Times New Roman" pitchFamily="18" charset="0"/>
              <a:cs typeface="Times New Roman" pitchFamily="18" charset="0"/>
            </a:endParaRPr>
          </a:p>
        </p:txBody>
      </p:sp>
      <p:sp>
        <p:nvSpPr>
          <p:cNvPr id="11" name="Rectangle 10"/>
          <p:cNvSpPr/>
          <p:nvPr/>
        </p:nvSpPr>
        <p:spPr>
          <a:xfrm>
            <a:off x="9327695" y="3504456"/>
            <a:ext cx="1470531" cy="477054"/>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Two level</a:t>
            </a:r>
            <a:endParaRPr lang="en-US" b="1" dirty="0">
              <a:latin typeface="Times New Roman" pitchFamily="18" charset="0"/>
              <a:cs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307725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err="1" smtClean="0">
                <a:latin typeface="Times New Roman" pitchFamily="18" charset="0"/>
                <a:cs typeface="Times New Roman" pitchFamily="18" charset="0"/>
              </a:rPr>
              <a:t>Nano</a:t>
            </a:r>
            <a:r>
              <a:rPr lang="en-IN" b="1" dirty="0" smtClean="0">
                <a:latin typeface="Times New Roman" pitchFamily="18" charset="0"/>
                <a:cs typeface="Times New Roman" pitchFamily="18" charset="0"/>
              </a:rPr>
              <a:t> Programming</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640160" y="1344216"/>
            <a:ext cx="11161240"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 one level conventional CM is assumed to store </a:t>
            </a:r>
            <a:r>
              <a:rPr lang="en-US" dirty="0" err="1" smtClean="0">
                <a:latin typeface="Times New Roman" pitchFamily="18" charset="0"/>
                <a:cs typeface="Times New Roman" pitchFamily="18" charset="0"/>
              </a:rPr>
              <a:t>Hm</a:t>
            </a:r>
            <a:r>
              <a:rPr lang="en-US" dirty="0" smtClean="0">
                <a:latin typeface="Times New Roman" pitchFamily="18" charset="0"/>
                <a:cs typeface="Times New Roman" pitchFamily="18" charset="0"/>
              </a:rPr>
              <a:t> horizontal microinstructions each with a format consisting of N control bits and next-address bits.</a:t>
            </a:r>
            <a:endParaRPr lang="en-US"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5371612" y="2712368"/>
            <a:ext cx="4197540" cy="72008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6147" name="Picture 3"/>
          <p:cNvPicPr>
            <a:picLocks noChangeAspect="1" noChangeArrowheads="1"/>
          </p:cNvPicPr>
          <p:nvPr/>
        </p:nvPicPr>
        <p:blipFill>
          <a:blip r:embed="rId3" cstate="print"/>
          <a:srcRect/>
          <a:stretch>
            <a:fillRect/>
          </a:stretch>
        </p:blipFill>
        <p:spPr bwMode="auto">
          <a:xfrm>
            <a:off x="5215119" y="3864496"/>
            <a:ext cx="6370257" cy="70408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72008" y="2739370"/>
            <a:ext cx="5248672" cy="477054"/>
          </a:xfrm>
          <a:prstGeom prst="rect">
            <a:avLst/>
          </a:prstGeom>
        </p:spPr>
        <p:txBody>
          <a:bodyPr wrap="square">
            <a:spAutoFit/>
          </a:bodyPr>
          <a:lstStyle/>
          <a:p>
            <a:r>
              <a:rPr lang="en-US" b="1" dirty="0" smtClean="0">
                <a:latin typeface="Times New Roman" pitchFamily="18" charset="0"/>
                <a:cs typeface="Times New Roman" pitchFamily="18" charset="0"/>
              </a:rPr>
              <a:t>The size of One Level memory is</a:t>
            </a:r>
            <a:endParaRPr lang="en-US" b="1" dirty="0">
              <a:latin typeface="Times New Roman" pitchFamily="18" charset="0"/>
              <a:cs typeface="Times New Roman" pitchFamily="18" charset="0"/>
            </a:endParaRPr>
          </a:p>
        </p:txBody>
      </p:sp>
      <p:sp>
        <p:nvSpPr>
          <p:cNvPr id="10" name="Rectangle 9"/>
          <p:cNvSpPr/>
          <p:nvPr/>
        </p:nvSpPr>
        <p:spPr>
          <a:xfrm>
            <a:off x="-72008" y="4035514"/>
            <a:ext cx="5248672" cy="477054"/>
          </a:xfrm>
          <a:prstGeom prst="rect">
            <a:avLst/>
          </a:prstGeom>
        </p:spPr>
        <p:txBody>
          <a:bodyPr wrap="square">
            <a:spAutoFit/>
          </a:bodyPr>
          <a:lstStyle/>
          <a:p>
            <a:r>
              <a:rPr lang="en-US" b="1" dirty="0" smtClean="0">
                <a:latin typeface="Times New Roman" pitchFamily="18" charset="0"/>
                <a:cs typeface="Times New Roman" pitchFamily="18" charset="0"/>
              </a:rPr>
              <a:t>The size of Two Level memory is</a:t>
            </a:r>
            <a:endParaRPr lang="en-US" b="1" dirty="0">
              <a:latin typeface="Times New Roman" pitchFamily="18" charset="0"/>
              <a:cs typeface="Times New Roman" pitchFamily="18" charset="0"/>
            </a:endParaRPr>
          </a:p>
        </p:txBody>
      </p:sp>
      <p:sp>
        <p:nvSpPr>
          <p:cNvPr id="11" name="Rectangle 10"/>
          <p:cNvSpPr/>
          <p:nvPr/>
        </p:nvSpPr>
        <p:spPr>
          <a:xfrm>
            <a:off x="928192" y="4800600"/>
            <a:ext cx="10945216" cy="12464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We can write </a:t>
            </a:r>
            <a:r>
              <a:rPr lang="en-US" b="1" dirty="0" err="1" smtClean="0">
                <a:latin typeface="Times New Roman" pitchFamily="18" charset="0"/>
                <a:cs typeface="Times New Roman" pitchFamily="18" charset="0"/>
              </a:rPr>
              <a:t>Hn</a:t>
            </a:r>
            <a:r>
              <a:rPr lang="en-US" b="1" dirty="0" smtClean="0">
                <a:latin typeface="Times New Roman" pitchFamily="18" charset="0"/>
                <a:cs typeface="Times New Roman" pitchFamily="18" charset="0"/>
              </a:rPr>
              <a:t> = </a:t>
            </a:r>
            <a:r>
              <a:rPr lang="en-US" b="1" dirty="0" err="1" smtClean="0">
                <a:latin typeface="Times New Roman" pitchFamily="18" charset="0"/>
                <a:cs typeface="Times New Roman" pitchFamily="18" charset="0"/>
              </a:rPr>
              <a:t>rHm</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p>
          <a:p>
            <a:pPr marL="457200" indent="-457200" algn="just"/>
            <a:r>
              <a:rPr lang="en-US" dirty="0" smtClean="0">
                <a:latin typeface="Times New Roman" pitchFamily="18" charset="0"/>
                <a:cs typeface="Times New Roman" pitchFamily="18" charset="0"/>
              </a:rPr>
              <a:t>	where </a:t>
            </a:r>
            <a:r>
              <a:rPr lang="en-US" b="1" dirty="0" smtClean="0">
                <a:latin typeface="Times New Roman" pitchFamily="18" charset="0"/>
                <a:cs typeface="Times New Roman" pitchFamily="18" charset="0"/>
              </a:rPr>
              <a:t>r is the ratio of the number of unique control states to the total number </a:t>
            </a:r>
            <a:r>
              <a:rPr lang="en-US" b="1" dirty="0" err="1" smtClean="0">
                <a:latin typeface="Times New Roman" pitchFamily="18" charset="0"/>
                <a:cs typeface="Times New Roman" pitchFamily="18" charset="0"/>
              </a:rPr>
              <a:t>Hn</a:t>
            </a:r>
            <a:r>
              <a:rPr lang="en-US" b="1" dirty="0" smtClean="0">
                <a:latin typeface="Times New Roman" pitchFamily="18" charset="0"/>
                <a:cs typeface="Times New Roman" pitchFamily="18" charset="0"/>
              </a:rPr>
              <a:t> of control states </a:t>
            </a:r>
            <a:r>
              <a:rPr lang="en-US" dirty="0" smtClean="0">
                <a:latin typeface="Times New Roman" pitchFamily="18" charset="0"/>
                <a:cs typeface="Times New Roman" pitchFamily="18" charset="0"/>
              </a:rPr>
              <a:t>needed to implement all instructions.</a:t>
            </a:r>
            <a:endParaRPr lang="en-US" dirty="0">
              <a:latin typeface="Times New Roman" pitchFamily="18" charset="0"/>
              <a:cs typeface="Times New Roman" pitchFamily="18" charset="0"/>
            </a:endParaRPr>
          </a:p>
        </p:txBody>
      </p:sp>
      <p:pic>
        <p:nvPicPr>
          <p:cNvPr id="6148" name="Picture 4"/>
          <p:cNvPicPr>
            <a:picLocks noChangeAspect="1" noChangeArrowheads="1"/>
          </p:cNvPicPr>
          <p:nvPr/>
        </p:nvPicPr>
        <p:blipFill>
          <a:blip r:embed="rId4" cstate="print"/>
          <a:srcRect/>
          <a:stretch>
            <a:fillRect/>
          </a:stretch>
        </p:blipFill>
        <p:spPr bwMode="auto">
          <a:xfrm>
            <a:off x="3520480" y="6456784"/>
            <a:ext cx="6157926" cy="144016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587834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Nano Programming – Example Problem:</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928192" y="1560240"/>
            <a:ext cx="10801200"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The following parameters are cited for the 68000 design: </a:t>
            </a:r>
            <a:r>
              <a:rPr lang="en-US" b="1" dirty="0" smtClean="0">
                <a:latin typeface="Times New Roman" pitchFamily="18" charset="0"/>
                <a:cs typeface="Times New Roman" pitchFamily="18" charset="0"/>
              </a:rPr>
              <a:t>N = 70, </a:t>
            </a:r>
            <a:r>
              <a:rPr lang="en-US" b="1" dirty="0" err="1" smtClean="0">
                <a:latin typeface="Times New Roman" pitchFamily="18" charset="0"/>
                <a:cs typeface="Times New Roman" pitchFamily="18" charset="0"/>
              </a:rPr>
              <a:t>Hm</a:t>
            </a:r>
            <a:r>
              <a:rPr lang="en-US" b="1" dirty="0" smtClean="0">
                <a:latin typeface="Times New Roman" pitchFamily="18" charset="0"/>
                <a:cs typeface="Times New Roman" pitchFamily="18" charset="0"/>
              </a:rPr>
              <a:t> = 650, and r = 0.4 so that </a:t>
            </a:r>
            <a:r>
              <a:rPr lang="en-US" b="1" dirty="0" err="1" smtClean="0">
                <a:latin typeface="Times New Roman" pitchFamily="18" charset="0"/>
                <a:cs typeface="Times New Roman" pitchFamily="18" charset="0"/>
              </a:rPr>
              <a:t>Hn</a:t>
            </a:r>
            <a:r>
              <a:rPr lang="en-US" b="1" dirty="0" smtClean="0">
                <a:latin typeface="Times New Roman" pitchFamily="18" charset="0"/>
                <a:cs typeface="Times New Roman" pitchFamily="18" charset="0"/>
              </a:rPr>
              <a:t> = 260</a:t>
            </a:r>
            <a:r>
              <a:rPr lang="en-US" dirty="0" smtClean="0">
                <a:latin typeface="Times New Roman" pitchFamily="18" charset="0"/>
                <a:cs typeface="Times New Roman" pitchFamily="18" charset="0"/>
              </a:rPr>
              <a:t>. Then find S1 and S2.</a:t>
            </a:r>
            <a:endParaRPr lang="en-US" dirty="0">
              <a:latin typeface="Times New Roman" pitchFamily="18" charset="0"/>
              <a:cs typeface="Times New Roman" pitchFamily="18" charset="0"/>
            </a:endParaRPr>
          </a:p>
        </p:txBody>
      </p:sp>
      <p:sp>
        <p:nvSpPr>
          <p:cNvPr id="7" name="Rectangle 6"/>
          <p:cNvSpPr/>
          <p:nvPr/>
        </p:nvSpPr>
        <p:spPr>
          <a:xfrm>
            <a:off x="1360240" y="3407911"/>
            <a:ext cx="11089232" cy="255454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v"/>
            </a:pPr>
            <a:r>
              <a:rPr lang="en-US" sz="3200" b="1" dirty="0" smtClean="0">
                <a:latin typeface="Times New Roman" pitchFamily="18" charset="0"/>
                <a:cs typeface="Times New Roman" pitchFamily="18" charset="0"/>
              </a:rPr>
              <a:t>S1 = 52,450 and </a:t>
            </a:r>
          </a:p>
          <a:p>
            <a:pPr marL="457200" indent="-457200" algn="just">
              <a:buFont typeface="Wingdings" pitchFamily="2" charset="2"/>
              <a:buChar char="v"/>
            </a:pPr>
            <a:r>
              <a:rPr lang="en-US" sz="3200" b="1" dirty="0" smtClean="0">
                <a:latin typeface="Times New Roman" pitchFamily="18" charset="0"/>
                <a:cs typeface="Times New Roman" pitchFamily="18" charset="0"/>
              </a:rPr>
              <a:t>S2 = 30,550</a:t>
            </a:r>
            <a:r>
              <a:rPr lang="en-US" sz="3200" dirty="0" smtClean="0">
                <a:latin typeface="Times New Roman" pitchFamily="18" charset="0"/>
                <a:cs typeface="Times New Roman" pitchFamily="18" charset="0"/>
              </a:rPr>
              <a:t>. </a:t>
            </a:r>
          </a:p>
          <a:p>
            <a:pPr marL="457200" indent="-457200" algn="just">
              <a:buFont typeface="Wingdings" pitchFamily="2" charset="2"/>
              <a:buChar char="v"/>
            </a:pPr>
            <a:r>
              <a:rPr lang="en-US" sz="3200" dirty="0" smtClean="0">
                <a:latin typeface="Times New Roman" pitchFamily="18" charset="0"/>
                <a:cs typeface="Times New Roman" pitchFamily="18" charset="0"/>
              </a:rPr>
              <a:t>Consequently, the use of </a:t>
            </a:r>
            <a:r>
              <a:rPr lang="en-US" sz="3200" dirty="0" err="1" smtClean="0">
                <a:latin typeface="Times New Roman" pitchFamily="18" charset="0"/>
                <a:cs typeface="Times New Roman" pitchFamily="18" charset="0"/>
              </a:rPr>
              <a:t>nanoprogramming</a:t>
            </a:r>
            <a:r>
              <a:rPr lang="en-US" sz="3200" dirty="0" smtClean="0">
                <a:latin typeface="Times New Roman" pitchFamily="18" charset="0"/>
                <a:cs typeface="Times New Roman" pitchFamily="18" charset="0"/>
              </a:rPr>
              <a:t> saves a total of 52,450 - 30,550 = </a:t>
            </a:r>
            <a:r>
              <a:rPr lang="en-US" sz="3200" b="1" dirty="0" smtClean="0">
                <a:latin typeface="Times New Roman" pitchFamily="18" charset="0"/>
                <a:cs typeface="Times New Roman" pitchFamily="18" charset="0"/>
              </a:rPr>
              <a:t>21,850 bits of control storage (42 percent of S1).</a:t>
            </a:r>
            <a:endParaRPr lang="en-US" sz="3200" b="1" dirty="0">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26155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Control:</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496144" y="2640360"/>
            <a:ext cx="11946332" cy="5480465"/>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96144"/>
            <a:ext cx="26155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Control:</a:t>
            </a:r>
            <a:endParaRPr lang="en-IN" b="1" dirty="0">
              <a:latin typeface="Times New Roman" pitchFamily="18" charset="0"/>
              <a:cs typeface="Times New Roman" pitchFamily="18" charset="0"/>
            </a:endParaRP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3100389" y="915287"/>
            <a:ext cx="6036715" cy="857161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26155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Control:</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2728392" y="768152"/>
            <a:ext cx="8064896" cy="6695385"/>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2480320" y="7824936"/>
            <a:ext cx="8601000" cy="163121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mj-lt"/>
              <a:buAutoNum type="arabicPeriod"/>
            </a:pPr>
            <a:r>
              <a:rPr lang="en-US" b="1" dirty="0" smtClean="0">
                <a:latin typeface="Times New Roman" pitchFamily="18" charset="0"/>
                <a:cs typeface="Times New Roman" pitchFamily="18" charset="0"/>
              </a:rPr>
              <a:t>IF: instruction fetching and decoding using the I-cache.</a:t>
            </a:r>
          </a:p>
          <a:p>
            <a:pPr marL="457200" indent="-457200" algn="just">
              <a:buFont typeface="+mj-lt"/>
              <a:buAutoNum type="arabicPeriod"/>
            </a:pPr>
            <a:r>
              <a:rPr lang="en-US" b="1" dirty="0" smtClean="0">
                <a:latin typeface="Times New Roman" pitchFamily="18" charset="0"/>
                <a:cs typeface="Times New Roman" pitchFamily="18" charset="0"/>
              </a:rPr>
              <a:t>OL: operand loading from the D-cache to RF.</a:t>
            </a:r>
          </a:p>
          <a:p>
            <a:pPr marL="457200" indent="-457200" algn="just">
              <a:buFont typeface="+mj-lt"/>
              <a:buAutoNum type="arabicPeriod"/>
            </a:pPr>
            <a:r>
              <a:rPr lang="en-US" b="1" dirty="0" smtClean="0">
                <a:latin typeface="Times New Roman" pitchFamily="18" charset="0"/>
                <a:cs typeface="Times New Roman" pitchFamily="18" charset="0"/>
              </a:rPr>
              <a:t>EX: data processing using the ALU and RF.</a:t>
            </a:r>
          </a:p>
          <a:p>
            <a:pPr marL="457200" indent="-457200" algn="just">
              <a:buFont typeface="+mj-lt"/>
              <a:buAutoNum type="arabicPeriod"/>
            </a:pPr>
            <a:r>
              <a:rPr lang="en-US" b="1" dirty="0" smtClean="0">
                <a:latin typeface="Times New Roman" pitchFamily="18" charset="0"/>
                <a:cs typeface="Times New Roman" pitchFamily="18" charset="0"/>
              </a:rPr>
              <a:t>OS: operand storing to the D-cache from RF.</a:t>
            </a:r>
            <a:endParaRPr lang="en-US" b="1" dirty="0">
              <a:latin typeface="Times New Roman" pitchFamily="18" charset="0"/>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0" y="984176"/>
            <a:ext cx="6858000" cy="4181475"/>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6200775" y="3432448"/>
            <a:ext cx="6600825" cy="3562350"/>
          </a:xfrm>
          <a:prstGeom prst="rect">
            <a:avLst/>
          </a:prstGeom>
          <a:noFill/>
          <a:ln w="9525">
            <a:noFill/>
            <a:miter lim="800000"/>
            <a:headEnd/>
            <a:tailEnd/>
          </a:ln>
        </p:spPr>
      </p:pic>
      <p:pic>
        <p:nvPicPr>
          <p:cNvPr id="4101" name="Picture 5"/>
          <p:cNvPicPr>
            <a:picLocks noChangeAspect="1" noChangeArrowheads="1"/>
          </p:cNvPicPr>
          <p:nvPr/>
        </p:nvPicPr>
        <p:blipFill>
          <a:blip r:embed="rId4" cstate="print"/>
          <a:srcRect/>
          <a:stretch>
            <a:fillRect/>
          </a:stretch>
        </p:blipFill>
        <p:spPr bwMode="auto">
          <a:xfrm>
            <a:off x="0" y="5943600"/>
            <a:ext cx="6686550" cy="3657600"/>
          </a:xfrm>
          <a:prstGeom prst="rect">
            <a:avLst/>
          </a:prstGeom>
          <a:noFill/>
          <a:ln w="9525">
            <a:noFill/>
            <a:miter lim="800000"/>
            <a:headEnd/>
            <a:tailEnd/>
          </a:ln>
        </p:spPr>
      </p:pic>
      <p:sp>
        <p:nvSpPr>
          <p:cNvPr id="8" name="Rectangle 7"/>
          <p:cNvSpPr/>
          <p:nvPr/>
        </p:nvSpPr>
        <p:spPr>
          <a:xfrm>
            <a:off x="5392688" y="7608912"/>
            <a:ext cx="7408912" cy="4770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b="1" dirty="0" smtClean="0">
                <a:latin typeface="Times New Roman" pitchFamily="18" charset="0"/>
                <a:cs typeface="Times New Roman" pitchFamily="18" charset="0"/>
              </a:rPr>
              <a:t> (c) use of SUB instruction to eliminate the delay slot.</a:t>
            </a:r>
            <a:endParaRPr lang="en-US" b="1" dirty="0">
              <a:latin typeface="Times New Roman" pitchFamily="18" charset="0"/>
              <a:cs typeface="Times New Roman" pitchFamily="18" charset="0"/>
            </a:endParaRPr>
          </a:p>
        </p:txBody>
      </p:sp>
      <p:sp>
        <p:nvSpPr>
          <p:cNvPr id="9" name="Rectangle 8"/>
          <p:cNvSpPr/>
          <p:nvPr/>
        </p:nvSpPr>
        <p:spPr>
          <a:xfrm>
            <a:off x="5680720" y="1560240"/>
            <a:ext cx="6400800" cy="861774"/>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just"/>
            <a:r>
              <a:rPr lang="en-US" b="1" dirty="0" smtClean="0">
                <a:latin typeface="Times New Roman" pitchFamily="18" charset="0"/>
                <a:cs typeface="Times New Roman" pitchFamily="18" charset="0"/>
              </a:rPr>
              <a:t>(a) R2/3000 pipeline delay slot caused by load instruction LD;</a:t>
            </a:r>
          </a:p>
        </p:txBody>
      </p:sp>
      <p:sp>
        <p:nvSpPr>
          <p:cNvPr id="10" name="Rectangle 9"/>
          <p:cNvSpPr/>
          <p:nvPr/>
        </p:nvSpPr>
        <p:spPr>
          <a:xfrm>
            <a:off x="6256784" y="3288432"/>
            <a:ext cx="6562950"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latin typeface="Times New Roman" pitchFamily="18" charset="0"/>
                <a:cs typeface="Times New Roman" pitchFamily="18" charset="0"/>
              </a:rPr>
              <a:t>(b) use of NOP instruction to fill the delay slot</a:t>
            </a:r>
            <a:endParaRPr lang="en-US" b="1" dirty="0"/>
          </a:p>
        </p:txBody>
      </p:sp>
      <p:sp>
        <p:nvSpPr>
          <p:cNvPr id="11" name="Rectangle 10"/>
          <p:cNvSpPr/>
          <p:nvPr/>
        </p:nvSpPr>
        <p:spPr>
          <a:xfrm>
            <a:off x="0" y="696144"/>
            <a:ext cx="26155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Control:</a:t>
            </a:r>
            <a:endParaRPr lang="en-IN" b="1" dirty="0">
              <a:latin typeface="Times New Roman" pitchFamily="18" charset="0"/>
              <a:cs typeface="Times New Roman" pitchFamily="18" charset="0"/>
            </a:endParaRPr>
          </a:p>
        </p:txBody>
      </p:sp>
      <p:sp>
        <p:nvSpPr>
          <p:cNvPr id="12" name="Rectangle 11"/>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096" y="696144"/>
            <a:ext cx="2107436"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Introduction:</a:t>
            </a:r>
          </a:p>
        </p:txBody>
      </p:sp>
      <p:sp>
        <p:nvSpPr>
          <p:cNvPr id="5" name="Rectangle 4"/>
          <p:cNvSpPr/>
          <p:nvPr/>
        </p:nvSpPr>
        <p:spPr>
          <a:xfrm>
            <a:off x="3994991" y="62474"/>
            <a:ext cx="5263171"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 </a:t>
            </a:r>
            <a:r>
              <a:rPr lang="en-IN" sz="2800" b="1" dirty="0">
                <a:solidFill>
                  <a:srgbClr val="FFFF00"/>
                </a:solidFill>
                <a:latin typeface="Times New Roman" pitchFamily="18" charset="0"/>
                <a:cs typeface="Times New Roman" pitchFamily="18" charset="0"/>
              </a:rPr>
              <a:t>- </a:t>
            </a:r>
            <a:r>
              <a:rPr lang="en-IN" sz="2800" b="1" dirty="0" smtClean="0">
                <a:solidFill>
                  <a:srgbClr val="FFFF00"/>
                </a:solidFill>
                <a:latin typeface="Times New Roman" pitchFamily="18" charset="0"/>
                <a:cs typeface="Times New Roman" pitchFamily="18" charset="0"/>
              </a:rPr>
              <a:t>DATA PATH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384376" y="1083186"/>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IN" b="1" dirty="0" smtClean="0">
                <a:latin typeface="Times New Roman" pitchFamily="18" charset="0"/>
                <a:cs typeface="Times New Roman" pitchFamily="18" charset="0"/>
              </a:rPr>
              <a:t>Implementation Methods</a:t>
            </a:r>
            <a:endParaRPr lang="en-IN" b="1" dirty="0">
              <a:latin typeface="Times New Roman" pitchFamily="18" charset="0"/>
              <a:cs typeface="Times New Roman" pitchFamily="18" charset="0"/>
            </a:endParaRPr>
          </a:p>
        </p:txBody>
      </p:sp>
      <p:sp>
        <p:nvSpPr>
          <p:cNvPr id="7" name="Rectangle 6"/>
          <p:cNvSpPr/>
          <p:nvPr/>
        </p:nvSpPr>
        <p:spPr>
          <a:xfrm>
            <a:off x="508994" y="1776264"/>
            <a:ext cx="12084494" cy="452431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startAt="2"/>
            </a:pPr>
            <a:r>
              <a:rPr lang="en-US" sz="2400" b="1" dirty="0" err="1" smtClean="0">
                <a:solidFill>
                  <a:srgbClr val="FF0000"/>
                </a:solidFill>
                <a:latin typeface="Times New Roman" pitchFamily="18" charset="0"/>
                <a:cs typeface="Times New Roman" pitchFamily="18" charset="0"/>
              </a:rPr>
              <a:t>Microprogrammed</a:t>
            </a:r>
            <a:r>
              <a:rPr lang="en-US" sz="2400" b="1" dirty="0" smtClean="0">
                <a:solidFill>
                  <a:srgbClr val="FF0000"/>
                </a:solidFill>
                <a:latin typeface="Times New Roman" pitchFamily="18" charset="0"/>
                <a:cs typeface="Times New Roman" pitchFamily="18" charset="0"/>
              </a:rPr>
              <a:t> Implementation:</a:t>
            </a:r>
          </a:p>
          <a:p>
            <a:pPr marL="982980" lvl="1" indent="-342900" algn="just">
              <a:buFont typeface="Wingdings" pitchFamily="2" charset="2"/>
              <a:buChar char="Ø"/>
            </a:pPr>
            <a:r>
              <a:rPr lang="en-US" sz="2400" dirty="0">
                <a:latin typeface="Times New Roman" pitchFamily="18" charset="0"/>
                <a:cs typeface="Times New Roman" pitchFamily="18" charset="0"/>
              </a:rPr>
              <a:t>It is built around a storage unit called a control memory, where all the control </a:t>
            </a:r>
            <a:r>
              <a:rPr lang="en-US" sz="2400" dirty="0" smtClean="0">
                <a:latin typeface="Times New Roman" pitchFamily="18" charset="0"/>
                <a:cs typeface="Times New Roman" pitchFamily="18" charset="0"/>
              </a:rPr>
              <a:t>signals are </a:t>
            </a:r>
            <a:r>
              <a:rPr lang="en-US" sz="2400" dirty="0">
                <a:latin typeface="Times New Roman" pitchFamily="18" charset="0"/>
                <a:cs typeface="Times New Roman" pitchFamily="18" charset="0"/>
              </a:rPr>
              <a:t>stored in a </a:t>
            </a:r>
            <a:r>
              <a:rPr lang="en-US" sz="2400" dirty="0" smtClean="0">
                <a:latin typeface="Times New Roman" pitchFamily="18" charset="0"/>
                <a:cs typeface="Times New Roman" pitchFamily="18" charset="0"/>
              </a:rPr>
              <a:t>program like format. The </a:t>
            </a:r>
            <a:r>
              <a:rPr lang="en-US" sz="2400" dirty="0">
                <a:latin typeface="Times New Roman" pitchFamily="18" charset="0"/>
                <a:cs typeface="Times New Roman" pitchFamily="18" charset="0"/>
              </a:rPr>
              <a:t>control </a:t>
            </a:r>
            <a:r>
              <a:rPr lang="en-US" sz="2400" dirty="0" smtClean="0">
                <a:latin typeface="Times New Roman" pitchFamily="18" charset="0"/>
                <a:cs typeface="Times New Roman" pitchFamily="18" charset="0"/>
              </a:rPr>
              <a:t>memory stores </a:t>
            </a:r>
            <a:r>
              <a:rPr lang="en-US" sz="2400" dirty="0">
                <a:latin typeface="Times New Roman" pitchFamily="18" charset="0"/>
                <a:cs typeface="Times New Roman" pitchFamily="18" charset="0"/>
              </a:rPr>
              <a:t>a set of </a:t>
            </a:r>
            <a:r>
              <a:rPr lang="en-US" sz="2400" dirty="0" err="1">
                <a:latin typeface="Times New Roman" pitchFamily="18" charset="0"/>
                <a:cs typeface="Times New Roman" pitchFamily="18" charset="0"/>
              </a:rPr>
              <a:t>microprograms</a:t>
            </a:r>
            <a:r>
              <a:rPr lang="en-US" sz="2400" dirty="0">
                <a:latin typeface="Times New Roman" pitchFamily="18" charset="0"/>
                <a:cs typeface="Times New Roman" pitchFamily="18" charset="0"/>
              </a:rPr>
              <a:t> designed to implement or emulate the behavior of </a:t>
            </a:r>
            <a:r>
              <a:rPr lang="en-US" sz="2400" dirty="0" smtClean="0">
                <a:latin typeface="Times New Roman" pitchFamily="18" charset="0"/>
                <a:cs typeface="Times New Roman" pitchFamily="18" charset="0"/>
              </a:rPr>
              <a:t>the given </a:t>
            </a:r>
            <a:r>
              <a:rPr lang="en-US" sz="2400" dirty="0">
                <a:latin typeface="Times New Roman" pitchFamily="18" charset="0"/>
                <a:cs typeface="Times New Roman" pitchFamily="18" charset="0"/>
              </a:rPr>
              <a:t>instruction set. Each instruction causes the corresponding </a:t>
            </a:r>
            <a:r>
              <a:rPr lang="en-US" sz="2400" dirty="0" err="1">
                <a:latin typeface="Times New Roman" pitchFamily="18" charset="0"/>
                <a:cs typeface="Times New Roman" pitchFamily="18" charset="0"/>
              </a:rPr>
              <a:t>microprogram</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be </a:t>
            </a:r>
            <a:r>
              <a:rPr lang="en-US" sz="2400" dirty="0">
                <a:latin typeface="Times New Roman" pitchFamily="18" charset="0"/>
                <a:cs typeface="Times New Roman" pitchFamily="18" charset="0"/>
              </a:rPr>
              <a:t>fetched and its control information extracted in a manner that resembles </a:t>
            </a:r>
            <a:r>
              <a:rPr lang="en-US" sz="2400" dirty="0" smtClean="0">
                <a:latin typeface="Times New Roman" pitchFamily="18" charset="0"/>
                <a:cs typeface="Times New Roman" pitchFamily="18" charset="0"/>
              </a:rPr>
              <a:t>the fetching </a:t>
            </a:r>
            <a:r>
              <a:rPr lang="en-US" sz="2400" dirty="0">
                <a:latin typeface="Times New Roman" pitchFamily="18" charset="0"/>
                <a:cs typeface="Times New Roman" pitchFamily="18" charset="0"/>
              </a:rPr>
              <a:t>and execution of a program from the computer's main memory</a:t>
            </a:r>
            <a:r>
              <a:rPr lang="en-US" sz="2400" dirty="0" smtClean="0">
                <a:latin typeface="Times New Roman" pitchFamily="18" charset="0"/>
                <a:cs typeface="Times New Roman" pitchFamily="18" charset="0"/>
              </a:rPr>
              <a:t>.  This </a:t>
            </a:r>
            <a:r>
              <a:rPr lang="en-US" sz="2400" dirty="0">
                <a:latin typeface="Times New Roman" pitchFamily="18" charset="0"/>
                <a:cs typeface="Times New Roman" pitchFamily="18" charset="0"/>
              </a:rPr>
              <a:t>is referred to as </a:t>
            </a:r>
            <a:r>
              <a:rPr lang="en-US" sz="2400" b="1" dirty="0" smtClean="0">
                <a:latin typeface="Times New Roman" pitchFamily="18" charset="0"/>
                <a:cs typeface="Times New Roman" pitchFamily="18" charset="0"/>
              </a:rPr>
              <a:t>firmware.</a:t>
            </a:r>
          </a:p>
          <a:p>
            <a:pPr marL="982980" lvl="1" indent="-342900" algn="just">
              <a:buFont typeface="Wingdings" pitchFamily="2" charset="2"/>
              <a:buChar char="Ø"/>
            </a:pPr>
            <a:r>
              <a:rPr lang="en-US" sz="2400" b="1" dirty="0" smtClean="0">
                <a:latin typeface="Times New Roman" pitchFamily="18" charset="0"/>
                <a:cs typeface="Times New Roman" pitchFamily="18" charset="0"/>
              </a:rPr>
              <a:t>Design </a:t>
            </a:r>
            <a:r>
              <a:rPr lang="en-US" sz="2400" b="1" dirty="0">
                <a:latin typeface="Times New Roman" pitchFamily="18" charset="0"/>
                <a:cs typeface="Times New Roman" pitchFamily="18" charset="0"/>
              </a:rPr>
              <a:t>changes can be easily made</a:t>
            </a:r>
            <a:r>
              <a:rPr lang="en-US" sz="2400" dirty="0">
                <a:latin typeface="Times New Roman" pitchFamily="18" charset="0"/>
                <a:cs typeface="Times New Roman" pitchFamily="18" charset="0"/>
              </a:rPr>
              <a:t> just by altering the contents of the control memory</a:t>
            </a:r>
            <a:r>
              <a:rPr lang="en-US" sz="2400" dirty="0" smtClean="0">
                <a:latin typeface="Times New Roman" pitchFamily="18" charset="0"/>
                <a:cs typeface="Times New Roman" pitchFamily="18" charset="0"/>
              </a:rPr>
              <a:t>.</a:t>
            </a:r>
          </a:p>
          <a:p>
            <a:pPr marL="982980" lvl="1" indent="-342900" algn="just">
              <a:buFont typeface="Wingdings" pitchFamily="2" charset="2"/>
              <a:buChar char="Ø"/>
            </a:pPr>
            <a:r>
              <a:rPr lang="en-US" sz="2400" b="1" dirty="0" err="1" smtClean="0">
                <a:latin typeface="Times New Roman" pitchFamily="18" charset="0"/>
                <a:cs typeface="Times New Roman" pitchFamily="18" charset="0"/>
              </a:rPr>
              <a:t>Microprogrammed</a:t>
            </a:r>
            <a:r>
              <a:rPr lang="en-US" sz="2400" b="1" dirty="0" smtClean="0">
                <a:latin typeface="Times New Roman" pitchFamily="18" charset="0"/>
                <a:cs typeface="Times New Roman" pitchFamily="18" charset="0"/>
              </a:rPr>
              <a:t> </a:t>
            </a:r>
            <a:r>
              <a:rPr lang="en-US" sz="2400" b="1" dirty="0">
                <a:latin typeface="Times New Roman" pitchFamily="18" charset="0"/>
                <a:cs typeface="Times New Roman" pitchFamily="18" charset="0"/>
              </a:rPr>
              <a:t>control units are more costly</a:t>
            </a:r>
            <a:r>
              <a:rPr lang="en-US" sz="2400" dirty="0">
                <a:latin typeface="Times New Roman" pitchFamily="18" charset="0"/>
                <a:cs typeface="Times New Roman" pitchFamily="18" charset="0"/>
              </a:rPr>
              <a:t> to </a:t>
            </a:r>
            <a:r>
              <a:rPr lang="en-US" sz="2400" dirty="0" smtClean="0">
                <a:latin typeface="Times New Roman" pitchFamily="18" charset="0"/>
                <a:cs typeface="Times New Roman" pitchFamily="18" charset="0"/>
              </a:rPr>
              <a:t>manufacture than </a:t>
            </a:r>
            <a:r>
              <a:rPr lang="en-US" sz="2400" dirty="0">
                <a:latin typeface="Times New Roman" pitchFamily="18" charset="0"/>
                <a:cs typeface="Times New Roman" pitchFamily="18" charset="0"/>
              </a:rPr>
              <a:t>hardwired units due to the presence of the control memory and </a:t>
            </a:r>
            <a:r>
              <a:rPr lang="en-US" sz="2400" dirty="0" smtClean="0">
                <a:latin typeface="Times New Roman" pitchFamily="18" charset="0"/>
                <a:cs typeface="Times New Roman" pitchFamily="18" charset="0"/>
              </a:rPr>
              <a:t>its access </a:t>
            </a:r>
            <a:r>
              <a:rPr lang="en-US" sz="2400" dirty="0">
                <a:latin typeface="Times New Roman" pitchFamily="18" charset="0"/>
                <a:cs typeface="Times New Roman" pitchFamily="18" charset="0"/>
              </a:rPr>
              <a:t>circuitry. </a:t>
            </a:r>
            <a:endParaRPr lang="en-US" sz="2400" dirty="0" smtClean="0">
              <a:latin typeface="Times New Roman" pitchFamily="18" charset="0"/>
              <a:cs typeface="Times New Roman" pitchFamily="18" charset="0"/>
            </a:endParaRPr>
          </a:p>
          <a:p>
            <a:pPr marL="982980" lvl="1" indent="-342900" algn="just">
              <a:buFont typeface="Wingdings" pitchFamily="2" charset="2"/>
              <a:buChar char="Ø"/>
            </a:pPr>
            <a:r>
              <a:rPr lang="en-US" sz="2400" b="1" dirty="0" err="1" smtClean="0">
                <a:latin typeface="Times New Roman" pitchFamily="18" charset="0"/>
                <a:cs typeface="Times New Roman" pitchFamily="18" charset="0"/>
              </a:rPr>
              <a:t>Microprogrammed</a:t>
            </a:r>
            <a:r>
              <a:rPr lang="en-US" sz="2400" b="1" dirty="0" smtClean="0">
                <a:latin typeface="Times New Roman" pitchFamily="18" charset="0"/>
                <a:cs typeface="Times New Roman" pitchFamily="18" charset="0"/>
              </a:rPr>
              <a:t> </a:t>
            </a:r>
            <a:r>
              <a:rPr lang="en-US" sz="2400" b="1" dirty="0">
                <a:latin typeface="Times New Roman" pitchFamily="18" charset="0"/>
                <a:cs typeface="Times New Roman" pitchFamily="18" charset="0"/>
              </a:rPr>
              <a:t>units also tend to be slower </a:t>
            </a:r>
            <a:r>
              <a:rPr lang="en-US" sz="2400" dirty="0">
                <a:latin typeface="Times New Roman" pitchFamily="18" charset="0"/>
                <a:cs typeface="Times New Roman" pitchFamily="18" charset="0"/>
              </a:rPr>
              <a:t>because of </a:t>
            </a:r>
            <a:r>
              <a:rPr lang="en-US" sz="2400" dirty="0" smtClean="0">
                <a:latin typeface="Times New Roman" pitchFamily="18" charset="0"/>
                <a:cs typeface="Times New Roman" pitchFamily="18" charset="0"/>
              </a:rPr>
              <a:t>the extra </a:t>
            </a:r>
            <a:r>
              <a:rPr lang="en-US" sz="2400" dirty="0">
                <a:latin typeface="Times New Roman" pitchFamily="18" charset="0"/>
                <a:cs typeface="Times New Roman" pitchFamily="18" charset="0"/>
              </a:rPr>
              <a:t>time required to fetch microinstructions from the control memory.</a:t>
            </a:r>
            <a:endParaRPr lang="en-US" sz="2400" dirty="0" smtClean="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85070" y="6456784"/>
            <a:ext cx="5142113" cy="3053511"/>
          </a:xfrm>
          <a:prstGeom prst="rect">
            <a:avLst/>
          </a:prstGeom>
          <a:noFill/>
          <a:ln w="9525">
            <a:solidFill>
              <a:srgbClr val="00B05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878482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33346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Performance:</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501951" y="1272208"/>
            <a:ext cx="3325590" cy="4770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Performance measures</a:t>
            </a:r>
            <a:endParaRPr lang="en-US" b="1" dirty="0">
              <a:latin typeface="Times New Roman" pitchFamily="18" charset="0"/>
              <a:cs typeface="Times New Roman" pitchFamily="18" charset="0"/>
            </a:endParaRPr>
          </a:p>
        </p:txBody>
      </p:sp>
      <p:sp>
        <p:nvSpPr>
          <p:cNvPr id="7" name="Rectangle 6"/>
          <p:cNvSpPr/>
          <p:nvPr/>
        </p:nvSpPr>
        <p:spPr>
          <a:xfrm>
            <a:off x="0" y="2064296"/>
            <a:ext cx="12233448" cy="86177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 pipeline's performance can be measured by its throughput in terms of </a:t>
            </a:r>
            <a:r>
              <a:rPr lang="en-US" b="1" dirty="0" smtClean="0">
                <a:latin typeface="Times New Roman" pitchFamily="18" charset="0"/>
                <a:cs typeface="Times New Roman" pitchFamily="18" charset="0"/>
              </a:rPr>
              <a:t>millions of instructions executed per second or MIPS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8" name="Rectangle 7"/>
          <p:cNvSpPr/>
          <p:nvPr/>
        </p:nvSpPr>
        <p:spPr>
          <a:xfrm>
            <a:off x="0" y="3216424"/>
            <a:ext cx="12377464"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Another popular measure of performance is the number of clock cycles per instruction or CPI.</a:t>
            </a:r>
            <a:endParaRPr lang="en-US" dirty="0">
              <a:latin typeface="Times New Roman" pitchFamily="18" charset="0"/>
              <a:cs typeface="Times New Roman" pitchFamily="18" charset="0"/>
            </a:endParaRPr>
          </a:p>
        </p:txBody>
      </p:sp>
      <p:sp>
        <p:nvSpPr>
          <p:cNvPr id="9" name="Rectangle 8"/>
          <p:cNvSpPr/>
          <p:nvPr/>
        </p:nvSpPr>
        <p:spPr>
          <a:xfrm>
            <a:off x="5442043" y="4152528"/>
            <a:ext cx="1917513" cy="477054"/>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CPI=f/MIPS</a:t>
            </a:r>
            <a:endParaRPr lang="en-US" b="1" dirty="0">
              <a:latin typeface="Times New Roman" pitchFamily="18" charset="0"/>
              <a:cs typeface="Times New Roman" pitchFamily="18" charset="0"/>
            </a:endParaRPr>
          </a:p>
        </p:txBody>
      </p:sp>
      <p:sp>
        <p:nvSpPr>
          <p:cNvPr id="10" name="Rectangle 9"/>
          <p:cNvSpPr/>
          <p:nvPr/>
        </p:nvSpPr>
        <p:spPr>
          <a:xfrm>
            <a:off x="5955801" y="4872608"/>
            <a:ext cx="6583854" cy="477054"/>
          </a:xfrm>
          <a:prstGeom prst="rect">
            <a:avLst/>
          </a:prstGeom>
        </p:spPr>
        <p:txBody>
          <a:bodyPr wrap="none">
            <a:spAutoFit/>
          </a:bodyPr>
          <a:lstStyle/>
          <a:p>
            <a:pPr marL="457200" indent="-457200" algn="just"/>
            <a:r>
              <a:rPr lang="en-US" dirty="0" smtClean="0">
                <a:latin typeface="Times New Roman" pitchFamily="18" charset="0"/>
                <a:cs typeface="Times New Roman" pitchFamily="18" charset="0"/>
              </a:rPr>
              <a:t>Where f is the pipeline's clock frequency in </a:t>
            </a:r>
            <a:r>
              <a:rPr lang="en-US" dirty="0" err="1" smtClean="0">
                <a:latin typeface="Times New Roman" pitchFamily="18" charset="0"/>
                <a:cs typeface="Times New Roman" pitchFamily="18" charset="0"/>
              </a:rPr>
              <a:t>MHz.</a:t>
            </a:r>
            <a:endParaRPr lang="en-US" dirty="0">
              <a:latin typeface="Times New Roman" pitchFamily="18" charset="0"/>
              <a:cs typeface="Times New Roman" pitchFamily="18" charset="0"/>
            </a:endParaRPr>
          </a:p>
        </p:txBody>
      </p:sp>
      <p:sp>
        <p:nvSpPr>
          <p:cNvPr id="11" name="Rectangle 10"/>
          <p:cNvSpPr/>
          <p:nvPr/>
        </p:nvSpPr>
        <p:spPr>
          <a:xfrm>
            <a:off x="280120" y="5520680"/>
            <a:ext cx="11809312"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 useful way to visualize pipeline behavior called a space-time diagram, which shows the utilization of each pipeline stage as a function of time.</a:t>
            </a:r>
          </a:p>
          <a:p>
            <a:pPr marL="457200" indent="-457200" algn="just">
              <a:buFont typeface="Wingdings" pitchFamily="2" charset="2"/>
              <a:buChar char="Ø"/>
            </a:pPr>
            <a:r>
              <a:rPr lang="en-US" dirty="0" smtClean="0">
                <a:latin typeface="Times New Roman" pitchFamily="18" charset="0"/>
                <a:cs typeface="Times New Roman" pitchFamily="18" charset="0"/>
              </a:rPr>
              <a:t>In general, a space-time diagram for an /n-stage pipeline has the form of an m x n grid, where n is the number of clock cycles to complete the processing of some sequence of N instructions of interest.</a:t>
            </a:r>
            <a:endParaRPr lang="en-US" dirty="0">
              <a:latin typeface="Times New Roman" pitchFamily="18" charset="0"/>
              <a:cs typeface="Times New Roman"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33346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Performance:</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501951" y="984176"/>
            <a:ext cx="3325590" cy="4770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Performance measures</a:t>
            </a:r>
            <a:endParaRPr lang="en-US" b="1"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1538288" y="1523231"/>
            <a:ext cx="9725025" cy="3781425"/>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0" y="4323546"/>
            <a:ext cx="10937304" cy="47705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stages are also underutilized if operands are not available when needed.</a:t>
            </a:r>
            <a:endParaRPr lang="en-US" dirty="0">
              <a:latin typeface="Times New Roman" pitchFamily="18" charset="0"/>
              <a:cs typeface="Times New Roman" pitchFamily="18" charset="0"/>
            </a:endParaRPr>
          </a:p>
        </p:txBody>
      </p:sp>
      <p:sp>
        <p:nvSpPr>
          <p:cNvPr id="9" name="Rectangle 8"/>
          <p:cNvSpPr/>
          <p:nvPr/>
        </p:nvSpPr>
        <p:spPr>
          <a:xfrm>
            <a:off x="352128" y="5520680"/>
            <a:ext cx="12144802"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ratio of the </a:t>
            </a:r>
            <a:r>
              <a:rPr lang="en-US" b="1" dirty="0" err="1" smtClean="0">
                <a:latin typeface="Times New Roman" pitchFamily="18" charset="0"/>
                <a:cs typeface="Times New Roman" pitchFamily="18" charset="0"/>
              </a:rPr>
              <a:t>unshaded</a:t>
            </a:r>
            <a:r>
              <a:rPr lang="en-US" b="1" dirty="0" smtClean="0">
                <a:latin typeface="Times New Roman" pitchFamily="18" charset="0"/>
                <a:cs typeface="Times New Roman" pitchFamily="18" charset="0"/>
              </a:rPr>
              <a:t> (busy) area to the total (shaded and </a:t>
            </a:r>
            <a:r>
              <a:rPr lang="en-US" b="1" dirty="0" err="1" smtClean="0">
                <a:latin typeface="Times New Roman" pitchFamily="18" charset="0"/>
                <a:cs typeface="Times New Roman" pitchFamily="18" charset="0"/>
              </a:rPr>
              <a:t>unshaded</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area of a space-time diagram for an m-stage pipeline is defined as the </a:t>
            </a:r>
            <a:r>
              <a:rPr lang="en-US" b="1" dirty="0" smtClean="0">
                <a:latin typeface="Times New Roman" pitchFamily="18" charset="0"/>
                <a:cs typeface="Times New Roman" pitchFamily="18" charset="0"/>
              </a:rPr>
              <a:t>efficiency or utilization </a:t>
            </a:r>
            <a:r>
              <a:rPr lang="en-US" dirty="0" smtClean="0">
                <a:latin typeface="Times New Roman" pitchFamily="18" charset="0"/>
                <a:cs typeface="Times New Roman" pitchFamily="18" charset="0"/>
              </a:rPr>
              <a:t>E{m) of the pipeline.</a:t>
            </a:r>
          </a:p>
          <a:p>
            <a:pPr marL="457200" indent="-457200" algn="just">
              <a:buFont typeface="Wingdings" pitchFamily="2" charset="2"/>
              <a:buChar char="Ø"/>
            </a:pPr>
            <a:r>
              <a:rPr lang="en-US" dirty="0" smtClean="0">
                <a:latin typeface="Times New Roman" pitchFamily="18" charset="0"/>
                <a:cs typeface="Times New Roman" pitchFamily="18" charset="0"/>
              </a:rPr>
              <a:t>In other words, E(m) is the fraction of time the pipeline is busy.</a:t>
            </a:r>
          </a:p>
          <a:p>
            <a:pPr marL="457200" indent="-457200" algn="just">
              <a:buFont typeface="Wingdings" pitchFamily="2" charset="2"/>
              <a:buChar char="Ø"/>
            </a:pPr>
            <a:r>
              <a:rPr lang="en-US" dirty="0" smtClean="0">
                <a:latin typeface="Times New Roman" pitchFamily="18" charset="0"/>
                <a:cs typeface="Times New Roman" pitchFamily="18" charset="0"/>
              </a:rPr>
              <a:t>The efficiency is </a:t>
            </a:r>
            <a:r>
              <a:rPr lang="en-US" b="1" dirty="0" smtClean="0">
                <a:latin typeface="Times New Roman" pitchFamily="18" charset="0"/>
                <a:cs typeface="Times New Roman" pitchFamily="18" charset="0"/>
              </a:rPr>
              <a:t>E(4) = 44/76 = 0.58.</a:t>
            </a:r>
            <a:endParaRPr lang="en-US" b="1" dirty="0">
              <a:latin typeface="Times New Roman" pitchFamily="18" charset="0"/>
              <a:cs typeface="Times New Roman" pitchFamily="18" charset="0"/>
            </a:endParaRPr>
          </a:p>
        </p:txBody>
      </p:sp>
      <p:sp>
        <p:nvSpPr>
          <p:cNvPr id="10" name="Rectangle 9"/>
          <p:cNvSpPr/>
          <p:nvPr/>
        </p:nvSpPr>
        <p:spPr>
          <a:xfrm>
            <a:off x="-7912" y="7633880"/>
            <a:ext cx="12673408" cy="16773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Another general measure of pipeline performance is the </a:t>
            </a:r>
            <a:r>
              <a:rPr lang="en-US" b="1" dirty="0" smtClean="0">
                <a:latin typeface="Times New Roman" pitchFamily="18" charset="0"/>
                <a:cs typeface="Times New Roman" pitchFamily="18" charset="0"/>
              </a:rPr>
              <a:t>speedup S(m) </a:t>
            </a:r>
            <a:r>
              <a:rPr lang="en-US" dirty="0" smtClean="0">
                <a:latin typeface="Times New Roman" pitchFamily="18" charset="0"/>
                <a:cs typeface="Times New Roman" pitchFamily="18" charset="0"/>
              </a:rPr>
              <a:t>defined by </a:t>
            </a:r>
          </a:p>
          <a:p>
            <a:pPr marL="457200" indent="-457200" algn="just"/>
            <a:r>
              <a:rPr lang="en-US" sz="2800" b="1" dirty="0" smtClean="0">
                <a:latin typeface="Times New Roman" pitchFamily="18" charset="0"/>
                <a:cs typeface="Times New Roman" pitchFamily="18" charset="0"/>
              </a:rPr>
              <a:t>		S(m) = T(1)/T{m)</a:t>
            </a:r>
          </a:p>
          <a:p>
            <a:pPr marL="457200" indent="-457200" algn="just"/>
            <a:r>
              <a:rPr lang="en-US" dirty="0" smtClean="0">
                <a:latin typeface="Times New Roman" pitchFamily="18" charset="0"/>
                <a:cs typeface="Times New Roman" pitchFamily="18" charset="0"/>
              </a:rPr>
              <a:t>	where T(m) is the execution time for some target workload on an m-stage pipeline and T(1) is the execution time for the same workload on a similar, </a:t>
            </a:r>
            <a:r>
              <a:rPr lang="en-US" dirty="0" err="1" smtClean="0">
                <a:latin typeface="Times New Roman" pitchFamily="18" charset="0"/>
                <a:cs typeface="Times New Roman" pitchFamily="18" charset="0"/>
              </a:rPr>
              <a:t>nonpipelined</a:t>
            </a:r>
            <a:r>
              <a:rPr lang="en-US" dirty="0" smtClean="0">
                <a:latin typeface="Times New Roman" pitchFamily="18" charset="0"/>
                <a:cs typeface="Times New Roman" pitchFamily="18" charset="0"/>
              </a:rPr>
              <a:t> processor.</a:t>
            </a:r>
            <a:endParaRPr lang="en-US" dirty="0">
              <a:latin typeface="Times New Roman" pitchFamily="18" charset="0"/>
              <a:cs typeface="Times New Roman"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33346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Performance:</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501951" y="984176"/>
            <a:ext cx="3325590" cy="4770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Performance measures</a:t>
            </a:r>
            <a:endParaRPr lang="en-US" b="1" dirty="0">
              <a:latin typeface="Times New Roman" pitchFamily="18" charset="0"/>
              <a:cs typeface="Times New Roman" pitchFamily="18" charset="0"/>
            </a:endParaRPr>
          </a:p>
        </p:txBody>
      </p:sp>
      <p:sp>
        <p:nvSpPr>
          <p:cNvPr id="7" name="Rectangle 6"/>
          <p:cNvSpPr/>
          <p:nvPr/>
        </p:nvSpPr>
        <p:spPr>
          <a:xfrm>
            <a:off x="640160" y="1992288"/>
            <a:ext cx="11233248" cy="129266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It is reasonable to assume that T(1) &lt;</a:t>
            </a:r>
            <a:r>
              <a:rPr lang="en-US" dirty="0" err="1" smtClean="0">
                <a:latin typeface="Times New Roman" pitchFamily="18" charset="0"/>
                <a:cs typeface="Times New Roman" pitchFamily="18" charset="0"/>
              </a:rPr>
              <a:t>mT</a:t>
            </a:r>
            <a:r>
              <a:rPr lang="en-US" dirty="0" smtClean="0">
                <a:latin typeface="Times New Roman" pitchFamily="18" charset="0"/>
                <a:cs typeface="Times New Roman" pitchFamily="18" charset="0"/>
              </a:rPr>
              <a:t>(m), in which case S(m) ≤ m. </a:t>
            </a:r>
          </a:p>
          <a:p>
            <a:pPr marL="457200" indent="-457200" algn="just">
              <a:buFont typeface="Wingdings" pitchFamily="2" charset="2"/>
              <a:buChar char="Ø"/>
            </a:pPr>
            <a:r>
              <a:rPr lang="en-US" dirty="0" smtClean="0">
                <a:latin typeface="Times New Roman" pitchFamily="18" charset="0"/>
                <a:cs typeface="Times New Roman" pitchFamily="18" charset="0"/>
              </a:rPr>
              <a:t>A pipeline's efficiency and speedup are related as follows:</a:t>
            </a:r>
          </a:p>
          <a:p>
            <a:pPr marL="457200" indent="-457200" algn="just"/>
            <a:r>
              <a:rPr lang="en-US"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S(m) = m x E(m)</a:t>
            </a:r>
            <a:endParaRPr lang="en-US" sz="2800" b="1" dirty="0">
              <a:latin typeface="Times New Roman" pitchFamily="18" charset="0"/>
              <a:cs typeface="Times New Roman" pitchFamily="18" charset="0"/>
            </a:endParaRPr>
          </a:p>
        </p:txBody>
      </p:sp>
      <p:sp>
        <p:nvSpPr>
          <p:cNvPr id="8" name="Rectangle 7"/>
          <p:cNvSpPr/>
          <p:nvPr/>
        </p:nvSpPr>
        <p:spPr>
          <a:xfrm>
            <a:off x="1288232" y="4177353"/>
            <a:ext cx="10081120" cy="90794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Hence for the example in Figure 5.60 where m = 4 and E(4) = 0.58, </a:t>
            </a:r>
          </a:p>
          <a:p>
            <a:pPr marL="457200" indent="-457200" algn="just"/>
            <a:r>
              <a:rPr lang="en-US"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the speedup 5(4) = 4 x 0.58 = 2.32 </a:t>
            </a:r>
            <a:r>
              <a:rPr lang="en-US" dirty="0" smtClean="0">
                <a:latin typeface="Times New Roman" pitchFamily="18" charset="0"/>
                <a:cs typeface="Times New Roman" pitchFamily="18" charset="0"/>
              </a:rPr>
              <a:t>and cannot exceed 4.</a:t>
            </a:r>
            <a:endParaRPr lang="en-US" dirty="0">
              <a:latin typeface="Times New Roman" pitchFamily="18" charset="0"/>
              <a:cs typeface="Times New Roman"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33346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Performance:</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23249" y="984176"/>
            <a:ext cx="2282997" cy="4770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Optimizing ‘m’</a:t>
            </a:r>
            <a:endParaRPr lang="en-US" b="1" dirty="0">
              <a:latin typeface="Times New Roman" pitchFamily="18" charset="0"/>
              <a:cs typeface="Times New Roman" pitchFamily="18" charset="0"/>
            </a:endParaRPr>
          </a:p>
        </p:txBody>
      </p:sp>
      <p:sp>
        <p:nvSpPr>
          <p:cNvPr id="7" name="Rectangle 6"/>
          <p:cNvSpPr/>
          <p:nvPr/>
        </p:nvSpPr>
        <p:spPr>
          <a:xfrm>
            <a:off x="0" y="1704256"/>
            <a:ext cx="12449472" cy="12464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An easy way to improve a pipeline‘s performance is to increase the number of stages m. </a:t>
            </a:r>
          </a:p>
          <a:p>
            <a:pPr marL="457200" indent="-457200" algn="just">
              <a:buFont typeface="Wingdings" pitchFamily="2" charset="2"/>
              <a:buChar char="Ø"/>
            </a:pPr>
            <a:r>
              <a:rPr lang="en-US" dirty="0" smtClean="0">
                <a:latin typeface="Times New Roman" pitchFamily="18" charset="0"/>
                <a:cs typeface="Times New Roman" pitchFamily="18" charset="0"/>
              </a:rPr>
              <a:t>Each new stage S, introduces some </a:t>
            </a:r>
            <a:r>
              <a:rPr lang="en-US" b="1" dirty="0" smtClean="0">
                <a:latin typeface="Times New Roman" pitchFamily="18" charset="0"/>
                <a:cs typeface="Times New Roman" pitchFamily="18" charset="0"/>
              </a:rPr>
              <a:t>new hardware cost </a:t>
            </a:r>
            <a:r>
              <a:rPr lang="en-US" dirty="0" smtClean="0">
                <a:latin typeface="Times New Roman" pitchFamily="18" charset="0"/>
                <a:cs typeface="Times New Roman" pitchFamily="18" charset="0"/>
              </a:rPr>
              <a:t>and </a:t>
            </a:r>
            <a:r>
              <a:rPr lang="en-US" b="1" dirty="0" smtClean="0">
                <a:latin typeface="Times New Roman" pitchFamily="18" charset="0"/>
                <a:cs typeface="Times New Roman" pitchFamily="18" charset="0"/>
              </a:rPr>
              <a:t>delay due to its buffer register </a:t>
            </a:r>
            <a:r>
              <a:rPr lang="en-US" b="1" dirty="0" err="1" smtClean="0">
                <a:latin typeface="Times New Roman" pitchFamily="18" charset="0"/>
                <a:cs typeface="Times New Roman" pitchFamily="18" charset="0"/>
              </a:rPr>
              <a:t>Ri</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associated control logic.</a:t>
            </a:r>
            <a:endParaRPr lang="en-US" dirty="0">
              <a:latin typeface="Times New Roman" pitchFamily="18" charset="0"/>
              <a:cs typeface="Times New Roman" pitchFamily="18" charset="0"/>
            </a:endParaRPr>
          </a:p>
        </p:txBody>
      </p:sp>
      <p:sp>
        <p:nvSpPr>
          <p:cNvPr id="8" name="Rectangle 7"/>
          <p:cNvSpPr/>
          <p:nvPr/>
        </p:nvSpPr>
        <p:spPr>
          <a:xfrm>
            <a:off x="-72008" y="3072408"/>
            <a:ext cx="6400800" cy="477054"/>
          </a:xfrm>
          <a:prstGeom prst="rect">
            <a:avLst/>
          </a:prstGeom>
        </p:spPr>
        <p:txBody>
          <a:bodyPr>
            <a:spAutoFit/>
          </a:bodyPr>
          <a:lstStyle/>
          <a:p>
            <a:pPr marL="457200" indent="-457200" algn="just"/>
            <a:r>
              <a:rPr lang="en-US" b="1" dirty="0" smtClean="0">
                <a:latin typeface="Times New Roman" pitchFamily="18" charset="0"/>
                <a:cs typeface="Times New Roman" pitchFamily="18" charset="0"/>
              </a:rPr>
              <a:t>Pipeline's performance/cost ratio PCR</a:t>
            </a:r>
            <a:endParaRPr lang="en-US" b="1"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5248672" y="3067074"/>
            <a:ext cx="1656184" cy="797422"/>
          </a:xfrm>
          <a:prstGeom prst="rect">
            <a:avLst/>
          </a:prstGeom>
          <a:noFill/>
          <a:ln w="9525">
            <a:noFill/>
            <a:miter lim="800000"/>
            <a:headEnd/>
            <a:tailEnd/>
          </a:ln>
        </p:spPr>
      </p:pic>
      <p:sp>
        <p:nvSpPr>
          <p:cNvPr id="10" name="Rectangle 9"/>
          <p:cNvSpPr/>
          <p:nvPr/>
        </p:nvSpPr>
        <p:spPr>
          <a:xfrm>
            <a:off x="5680720" y="3938826"/>
            <a:ext cx="6400800" cy="861774"/>
          </a:xfrm>
          <a:prstGeom prst="rect">
            <a:avLst/>
          </a:prstGeom>
        </p:spPr>
        <p:txBody>
          <a:bodyPr>
            <a:spAutoFit/>
          </a:bodyPr>
          <a:lstStyle/>
          <a:p>
            <a:pPr marL="457200" indent="-457200" algn="just"/>
            <a:r>
              <a:rPr lang="en-US" dirty="0" smtClean="0">
                <a:latin typeface="Times New Roman" pitchFamily="18" charset="0"/>
                <a:cs typeface="Times New Roman" pitchFamily="18" charset="0"/>
              </a:rPr>
              <a:t>Where </a:t>
            </a:r>
            <a:r>
              <a:rPr lang="en-US" b="1" dirty="0" smtClean="0">
                <a:latin typeface="Times New Roman" pitchFamily="18" charset="0"/>
                <a:cs typeface="Times New Roman" pitchFamily="18" charset="0"/>
              </a:rPr>
              <a:t>f </a:t>
            </a:r>
            <a:r>
              <a:rPr lang="en-US" dirty="0" smtClean="0">
                <a:latin typeface="Times New Roman" pitchFamily="18" charset="0"/>
                <a:cs typeface="Times New Roman" pitchFamily="18" charset="0"/>
              </a:rPr>
              <a:t>is the pipeline's clock frequency and </a:t>
            </a:r>
            <a:r>
              <a:rPr lang="en-US" b="1" dirty="0" smtClean="0">
                <a:latin typeface="Times New Roman" pitchFamily="18" charset="0"/>
                <a:cs typeface="Times New Roman" pitchFamily="18" charset="0"/>
              </a:rPr>
              <a:t>K </a:t>
            </a:r>
            <a:r>
              <a:rPr lang="en-US" dirty="0" smtClean="0">
                <a:latin typeface="Times New Roman" pitchFamily="18" charset="0"/>
                <a:cs typeface="Times New Roman" pitchFamily="18" charset="0"/>
              </a:rPr>
              <a:t>is its hardware cost.</a:t>
            </a:r>
            <a:endParaRPr lang="en-US" dirty="0">
              <a:latin typeface="Times New Roman" pitchFamily="18" charset="0"/>
              <a:cs typeface="Times New Roman" pitchFamily="18" charset="0"/>
            </a:endParaRPr>
          </a:p>
        </p:txBody>
      </p:sp>
      <p:sp>
        <p:nvSpPr>
          <p:cNvPr id="11" name="Rectangle 10"/>
          <p:cNvSpPr/>
          <p:nvPr/>
        </p:nvSpPr>
        <p:spPr>
          <a:xfrm>
            <a:off x="0" y="4728592"/>
            <a:ext cx="12521480"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pipeline P has m stages and implements a particular set of operations (instructions). </a:t>
            </a:r>
          </a:p>
          <a:p>
            <a:pPr marL="457200" indent="-457200" algn="just">
              <a:buFont typeface="Wingdings" pitchFamily="2" charset="2"/>
              <a:buChar char="Ø"/>
            </a:pPr>
            <a:r>
              <a:rPr lang="en-US" dirty="0" smtClean="0">
                <a:latin typeface="Times New Roman" pitchFamily="18" charset="0"/>
                <a:cs typeface="Times New Roman" pitchFamily="18" charset="0"/>
              </a:rPr>
              <a:t>Let </a:t>
            </a:r>
            <a:r>
              <a:rPr lang="en-US" b="1" dirty="0" smtClean="0">
                <a:latin typeface="Times New Roman" pitchFamily="18" charset="0"/>
                <a:cs typeface="Times New Roman" pitchFamily="18" charset="0"/>
              </a:rPr>
              <a:t>a </a:t>
            </a:r>
            <a:r>
              <a:rPr lang="en-US" dirty="0" smtClean="0">
                <a:latin typeface="Times New Roman" pitchFamily="18" charset="0"/>
                <a:cs typeface="Times New Roman" pitchFamily="18" charset="0"/>
              </a:rPr>
              <a:t>be the delay (latency) of an efficient, </a:t>
            </a:r>
            <a:r>
              <a:rPr lang="en-US" dirty="0" err="1" smtClean="0">
                <a:latin typeface="Times New Roman" pitchFamily="18" charset="0"/>
                <a:cs typeface="Times New Roman" pitchFamily="18" charset="0"/>
              </a:rPr>
              <a:t>nonpipelined</a:t>
            </a:r>
            <a:r>
              <a:rPr lang="en-US" dirty="0" smtClean="0">
                <a:latin typeface="Times New Roman" pitchFamily="18" charset="0"/>
                <a:cs typeface="Times New Roman" pitchFamily="18" charset="0"/>
              </a:rPr>
              <a:t> processor that also implements SI. </a:t>
            </a:r>
          </a:p>
          <a:p>
            <a:pPr marL="457200" indent="-457200" algn="just">
              <a:buFont typeface="Wingdings" pitchFamily="2" charset="2"/>
              <a:buChar char="Ø"/>
            </a:pPr>
            <a:r>
              <a:rPr lang="en-US" dirty="0" smtClean="0">
                <a:latin typeface="Times New Roman" pitchFamily="18" charset="0"/>
                <a:cs typeface="Times New Roman" pitchFamily="18" charset="0"/>
              </a:rPr>
              <a:t>It is reasonable to assume that each stage Si, of P has </a:t>
            </a:r>
            <a:r>
              <a:rPr lang="en-US" b="1" dirty="0" smtClean="0">
                <a:latin typeface="Times New Roman" pitchFamily="18" charset="0"/>
                <a:cs typeface="Times New Roman" pitchFamily="18" charset="0"/>
              </a:rPr>
              <a:t>delay a/m</a:t>
            </a:r>
            <a:r>
              <a:rPr lang="en-US" dirty="0" smtClean="0">
                <a:latin typeface="Times New Roman" pitchFamily="18" charset="0"/>
                <a:cs typeface="Times New Roman" pitchFamily="18" charset="0"/>
              </a:rPr>
              <a:t>—that is, m times less than the corresponding </a:t>
            </a:r>
            <a:r>
              <a:rPr lang="en-US" dirty="0" err="1" smtClean="0">
                <a:latin typeface="Times New Roman" pitchFamily="18" charset="0"/>
                <a:cs typeface="Times New Roman" pitchFamily="18" charset="0"/>
              </a:rPr>
              <a:t>nonpipelined</a:t>
            </a:r>
            <a:r>
              <a:rPr lang="en-US" dirty="0" smtClean="0">
                <a:latin typeface="Times New Roman" pitchFamily="18" charset="0"/>
                <a:cs typeface="Times New Roman" pitchFamily="18" charset="0"/>
              </a:rPr>
              <a:t> processor plus some extra </a:t>
            </a:r>
            <a:r>
              <a:rPr lang="en-US" b="1" dirty="0" smtClean="0">
                <a:latin typeface="Times New Roman" pitchFamily="18" charset="0"/>
                <a:cs typeface="Times New Roman" pitchFamily="18" charset="0"/>
              </a:rPr>
              <a:t>delay b </a:t>
            </a:r>
            <a:r>
              <a:rPr lang="en-US" dirty="0" smtClean="0">
                <a:latin typeface="Times New Roman" pitchFamily="18" charset="0"/>
                <a:cs typeface="Times New Roman" pitchFamily="18" charset="0"/>
              </a:rPr>
              <a:t>due to Si buffer register </a:t>
            </a:r>
            <a:r>
              <a:rPr lang="en-US" dirty="0" err="1" smtClean="0">
                <a:latin typeface="Times New Roman" pitchFamily="18" charset="0"/>
                <a:cs typeface="Times New Roman" pitchFamily="18" charset="0"/>
              </a:rPr>
              <a:t>Ri</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3" cstate="print"/>
          <a:srcRect/>
          <a:stretch>
            <a:fillRect/>
          </a:stretch>
        </p:blipFill>
        <p:spPr bwMode="auto">
          <a:xfrm>
            <a:off x="5176664" y="6384776"/>
            <a:ext cx="2328769" cy="72008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856184" y="1848272"/>
            <a:ext cx="7266262" cy="1152128"/>
          </a:xfrm>
          <a:prstGeom prst="rect">
            <a:avLst/>
          </a:prstGeom>
          <a:noFill/>
          <a:ln w="9525">
            <a:noFill/>
            <a:miter lim="800000"/>
            <a:headEnd/>
            <a:tailEnd/>
          </a:ln>
        </p:spPr>
      </p:pic>
      <p:sp>
        <p:nvSpPr>
          <p:cNvPr id="5" name="Rectangle 4"/>
          <p:cNvSpPr/>
          <p:nvPr/>
        </p:nvSpPr>
        <p:spPr>
          <a:xfrm>
            <a:off x="0" y="696144"/>
            <a:ext cx="33346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Performance:</a:t>
            </a:r>
            <a:endParaRPr lang="en-IN" b="1" dirty="0">
              <a:latin typeface="Times New Roman" pitchFamily="18" charset="0"/>
              <a:cs typeface="Times New Roman" pitchFamily="18" charset="0"/>
            </a:endParaRP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5023249" y="984176"/>
            <a:ext cx="2282997" cy="4770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Optimizing ‘m’</a:t>
            </a:r>
            <a:endParaRPr lang="en-US" b="1" dirty="0">
              <a:latin typeface="Times New Roman" pitchFamily="18" charset="0"/>
              <a:cs typeface="Times New Roman" pitchFamily="18" charset="0"/>
            </a:endParaRPr>
          </a:p>
        </p:txBody>
      </p:sp>
      <p:sp>
        <p:nvSpPr>
          <p:cNvPr id="8" name="Rectangle 7"/>
          <p:cNvSpPr/>
          <p:nvPr/>
        </p:nvSpPr>
        <p:spPr>
          <a:xfrm>
            <a:off x="3664496" y="3216424"/>
            <a:ext cx="9137104" cy="861774"/>
          </a:xfrm>
          <a:prstGeom prst="rect">
            <a:avLst/>
          </a:prstGeom>
        </p:spPr>
        <p:txBody>
          <a:bodyPr wrap="square">
            <a:spAutoFit/>
          </a:bodyPr>
          <a:lstStyle/>
          <a:p>
            <a:pPr algn="just"/>
            <a:r>
              <a:rPr lang="en-US" dirty="0" smtClean="0">
                <a:latin typeface="Times New Roman" pitchFamily="18" charset="0"/>
                <a:cs typeface="Times New Roman" pitchFamily="18" charset="0"/>
              </a:rPr>
              <a:t>where </a:t>
            </a:r>
            <a:r>
              <a:rPr lang="en-US" b="1" dirty="0" smtClean="0">
                <a:latin typeface="Times New Roman" pitchFamily="18" charset="0"/>
                <a:cs typeface="Times New Roman" pitchFamily="18" charset="0"/>
              </a:rPr>
              <a:t>c is the buffer-register cost per stage </a:t>
            </a:r>
            <a:r>
              <a:rPr lang="en-US" dirty="0" smtClean="0">
                <a:latin typeface="Times New Roman" pitchFamily="18" charset="0"/>
                <a:cs typeface="Times New Roman" pitchFamily="18" charset="0"/>
              </a:rPr>
              <a:t>and </a:t>
            </a:r>
            <a:r>
              <a:rPr lang="en-US" b="1" dirty="0" smtClean="0">
                <a:latin typeface="Times New Roman" pitchFamily="18" charset="0"/>
                <a:cs typeface="Times New Roman" pitchFamily="18" charset="0"/>
              </a:rPr>
              <a:t>d is the cost of the pipeline's data-processing logic.</a:t>
            </a:r>
            <a:endParaRPr lang="en-US" b="1"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3" cstate="print"/>
          <a:srcRect/>
          <a:stretch>
            <a:fillRect/>
          </a:stretch>
        </p:blipFill>
        <p:spPr bwMode="auto">
          <a:xfrm>
            <a:off x="1360240" y="4656584"/>
            <a:ext cx="9005956" cy="129272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0" y="4152528"/>
            <a:ext cx="2448272" cy="477054"/>
          </a:xfrm>
          <a:prstGeom prst="rect">
            <a:avLst/>
          </a:prstGeom>
        </p:spPr>
        <p:txBody>
          <a:bodyPr wrap="square">
            <a:spAutoFit/>
          </a:bodyPr>
          <a:lstStyle/>
          <a:p>
            <a:pPr algn="just"/>
            <a:r>
              <a:rPr lang="en-US" dirty="0" smtClean="0">
                <a:latin typeface="Times New Roman" pitchFamily="18" charset="0"/>
                <a:cs typeface="Times New Roman" pitchFamily="18" charset="0"/>
              </a:rPr>
              <a:t>Hence, </a:t>
            </a:r>
            <a:endParaRPr lang="en-US" b="1" dirty="0">
              <a:latin typeface="Times New Roman" pitchFamily="18" charset="0"/>
              <a:cs typeface="Times New Roman" pitchFamily="18" charset="0"/>
            </a:endParaRPr>
          </a:p>
        </p:txBody>
      </p:sp>
      <p:sp>
        <p:nvSpPr>
          <p:cNvPr id="11" name="Rectangle 10"/>
          <p:cNvSpPr/>
          <p:nvPr/>
        </p:nvSpPr>
        <p:spPr>
          <a:xfrm>
            <a:off x="72008" y="6099066"/>
            <a:ext cx="12377464" cy="861774"/>
          </a:xfrm>
          <a:prstGeom prst="rect">
            <a:avLst/>
          </a:prstGeom>
        </p:spPr>
        <p:txBody>
          <a:bodyPr wrap="square">
            <a:spAutoFit/>
          </a:bodyPr>
          <a:lstStyle/>
          <a:p>
            <a:pPr algn="just"/>
            <a:r>
              <a:rPr lang="en-US" dirty="0" smtClean="0">
                <a:latin typeface="Times New Roman" pitchFamily="18" charset="0"/>
                <a:cs typeface="Times New Roman" pitchFamily="18" charset="0"/>
              </a:rPr>
              <a:t>To maximize PCR with respect to the number of stages m, we differentiate (5.28) with respect to m and equate the result to zero. Using the standard differentiation by parts formula</a:t>
            </a:r>
            <a:endParaRPr lang="en-US" dirty="0">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4" cstate="print"/>
          <a:srcRect/>
          <a:stretch>
            <a:fillRect/>
          </a:stretch>
        </p:blipFill>
        <p:spPr bwMode="auto">
          <a:xfrm>
            <a:off x="3304456" y="7032848"/>
            <a:ext cx="5506494" cy="18002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6144"/>
            <a:ext cx="33346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Performance:</a:t>
            </a:r>
            <a:endParaRPr lang="en-IN" b="1" dirty="0">
              <a:latin typeface="Times New Roman" pitchFamily="18"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023249" y="984176"/>
            <a:ext cx="2282997" cy="4770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Optimizing ‘m’</a:t>
            </a:r>
            <a:endParaRPr lang="en-US" b="1"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cstate="print"/>
          <a:srcRect/>
          <a:stretch>
            <a:fillRect/>
          </a:stretch>
        </p:blipFill>
        <p:spPr bwMode="auto">
          <a:xfrm>
            <a:off x="2656384" y="1776264"/>
            <a:ext cx="7540678" cy="122413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8195" name="Picture 3"/>
          <p:cNvPicPr>
            <a:picLocks noChangeAspect="1" noChangeArrowheads="1"/>
          </p:cNvPicPr>
          <p:nvPr/>
        </p:nvPicPr>
        <p:blipFill>
          <a:blip r:embed="rId3" cstate="print"/>
          <a:srcRect/>
          <a:stretch>
            <a:fillRect/>
          </a:stretch>
        </p:blipFill>
        <p:spPr bwMode="auto">
          <a:xfrm>
            <a:off x="3689315" y="3288432"/>
            <a:ext cx="9112285" cy="576064"/>
          </a:xfrm>
          <a:prstGeom prst="rect">
            <a:avLst/>
          </a:prstGeom>
          <a:noFill/>
          <a:ln w="9525">
            <a:noFill/>
            <a:miter lim="800000"/>
            <a:headEnd/>
            <a:tailEnd/>
          </a:ln>
        </p:spPr>
      </p:pic>
      <p:sp>
        <p:nvSpPr>
          <p:cNvPr id="9" name="Rectangle 8"/>
          <p:cNvSpPr/>
          <p:nvPr/>
        </p:nvSpPr>
        <p:spPr>
          <a:xfrm>
            <a:off x="-7912" y="4368552"/>
            <a:ext cx="3921907" cy="477054"/>
          </a:xfrm>
          <a:prstGeom prst="rect">
            <a:avLst/>
          </a:prstGeom>
        </p:spPr>
        <p:txBody>
          <a:bodyPr wrap="none">
            <a:spAutoFit/>
          </a:bodyPr>
          <a:lstStyle/>
          <a:p>
            <a:r>
              <a:rPr lang="en-US" b="1" dirty="0" smtClean="0">
                <a:latin typeface="Times New Roman" pitchFamily="18" charset="0"/>
                <a:cs typeface="Times New Roman" pitchFamily="18" charset="0"/>
              </a:rPr>
              <a:t>On equating to zero, we get</a:t>
            </a:r>
            <a:endParaRPr lang="en-US" b="1" dirty="0">
              <a:latin typeface="Times New Roman" pitchFamily="18" charset="0"/>
              <a:cs typeface="Times New Roman" pitchFamily="18" charset="0"/>
            </a:endParaRPr>
          </a:p>
        </p:txBody>
      </p:sp>
      <p:pic>
        <p:nvPicPr>
          <p:cNvPr id="8196" name="Picture 4"/>
          <p:cNvPicPr>
            <a:picLocks noChangeAspect="1" noChangeArrowheads="1"/>
          </p:cNvPicPr>
          <p:nvPr/>
        </p:nvPicPr>
        <p:blipFill>
          <a:blip r:embed="rId4" cstate="print"/>
          <a:srcRect/>
          <a:stretch>
            <a:fillRect/>
          </a:stretch>
        </p:blipFill>
        <p:spPr bwMode="auto">
          <a:xfrm>
            <a:off x="3520480" y="4872608"/>
            <a:ext cx="5899424" cy="905817"/>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136104" y="6002377"/>
            <a:ext cx="12097344" cy="477054"/>
          </a:xfrm>
          <a:prstGeom prst="rect">
            <a:avLst/>
          </a:prstGeom>
        </p:spPr>
        <p:txBody>
          <a:bodyPr wrap="square">
            <a:spAutoFit/>
          </a:bodyPr>
          <a:lstStyle/>
          <a:p>
            <a:r>
              <a:rPr lang="en-US" b="1" dirty="0" smtClean="0">
                <a:latin typeface="Times New Roman" pitchFamily="18" charset="0"/>
                <a:cs typeface="Times New Roman" pitchFamily="18" charset="0"/>
              </a:rPr>
              <a:t>Substituting for ‘v’ and solving for m yields the value </a:t>
            </a:r>
            <a:r>
              <a:rPr lang="en-US" b="1" dirty="0" err="1" smtClean="0">
                <a:latin typeface="Times New Roman" pitchFamily="18" charset="0"/>
                <a:cs typeface="Times New Roman" pitchFamily="18" charset="0"/>
              </a:rPr>
              <a:t>m</a:t>
            </a:r>
            <a:r>
              <a:rPr lang="en-US" b="1" baseline="-25000" dirty="0" err="1" smtClean="0">
                <a:latin typeface="Times New Roman" pitchFamily="18" charset="0"/>
                <a:cs typeface="Times New Roman" pitchFamily="18" charset="0"/>
              </a:rPr>
              <a:t>opt</a:t>
            </a:r>
            <a:r>
              <a:rPr lang="en-US" b="1" dirty="0" smtClean="0">
                <a:latin typeface="Times New Roman" pitchFamily="18" charset="0"/>
                <a:cs typeface="Times New Roman" pitchFamily="18" charset="0"/>
              </a:rPr>
              <a:t> of m that maximizes PCR,</a:t>
            </a:r>
            <a:endParaRPr lang="en-US" b="1" dirty="0">
              <a:latin typeface="Times New Roman" pitchFamily="18" charset="0"/>
              <a:cs typeface="Times New Roman" pitchFamily="18" charset="0"/>
            </a:endParaRPr>
          </a:p>
        </p:txBody>
      </p:sp>
      <p:pic>
        <p:nvPicPr>
          <p:cNvPr id="8197" name="Picture 5"/>
          <p:cNvPicPr>
            <a:picLocks noChangeAspect="1" noChangeArrowheads="1"/>
          </p:cNvPicPr>
          <p:nvPr/>
        </p:nvPicPr>
        <p:blipFill>
          <a:blip r:embed="rId5" cstate="print"/>
          <a:srcRect/>
          <a:stretch>
            <a:fillRect/>
          </a:stretch>
        </p:blipFill>
        <p:spPr bwMode="auto">
          <a:xfrm>
            <a:off x="4744616" y="6600800"/>
            <a:ext cx="2917561" cy="1490265"/>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712168" y="2352328"/>
            <a:ext cx="6685731" cy="579759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0" y="696144"/>
            <a:ext cx="33346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Pipeline Performance:</a:t>
            </a:r>
            <a:endParaRPr lang="en-IN" b="1" dirty="0">
              <a:latin typeface="Times New Roman" pitchFamily="18" charset="0"/>
              <a:cs typeface="Times New Roman" pitchFamily="18" charset="0"/>
            </a:endParaRPr>
          </a:p>
        </p:txBody>
      </p:sp>
      <p:sp>
        <p:nvSpPr>
          <p:cNvPr id="6" name="Rectangle 5"/>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5023249" y="984176"/>
            <a:ext cx="2282997" cy="4770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Optimizing ‘m’</a:t>
            </a:r>
            <a:endParaRPr lang="en-US" b="1" dirty="0">
              <a:latin typeface="Times New Roman" pitchFamily="18" charset="0"/>
              <a:cs typeface="Times New Roman" pitchFamily="18" charset="0"/>
            </a:endParaRPr>
          </a:p>
        </p:txBody>
      </p:sp>
      <p:sp>
        <p:nvSpPr>
          <p:cNvPr id="8" name="Rectangle 7"/>
          <p:cNvSpPr/>
          <p:nvPr/>
        </p:nvSpPr>
        <p:spPr>
          <a:xfrm>
            <a:off x="784176" y="8401000"/>
            <a:ext cx="6400800" cy="861774"/>
          </a:xfrm>
          <a:prstGeom prst="rect">
            <a:avLst/>
          </a:prstGeom>
        </p:spPr>
        <p:txBody>
          <a:bodyPr>
            <a:spAutoFit/>
          </a:bodyPr>
          <a:lstStyle/>
          <a:p>
            <a:pPr algn="ctr"/>
            <a:r>
              <a:rPr lang="en-US" b="1" dirty="0" smtClean="0">
                <a:latin typeface="Times New Roman" pitchFamily="18" charset="0"/>
                <a:cs typeface="Times New Roman" pitchFamily="18" charset="0"/>
              </a:rPr>
              <a:t>Performance/cost ratio PCR for an m-stage pipeline.</a:t>
            </a:r>
            <a:endParaRPr lang="en-US" b="1" dirty="0">
              <a:latin typeface="Times New Roman" pitchFamily="18" charset="0"/>
              <a:cs typeface="Times New Roman" pitchFamily="18" charset="0"/>
            </a:endParaRPr>
          </a:p>
        </p:txBody>
      </p:sp>
      <p:sp>
        <p:nvSpPr>
          <p:cNvPr id="9" name="Rectangle 8"/>
          <p:cNvSpPr/>
          <p:nvPr/>
        </p:nvSpPr>
        <p:spPr>
          <a:xfrm>
            <a:off x="7552928" y="4152528"/>
            <a:ext cx="4968552"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2800" b="1" dirty="0" smtClean="0">
                <a:latin typeface="Times New Roman" pitchFamily="18" charset="0"/>
                <a:cs typeface="Times New Roman" pitchFamily="18" charset="0"/>
              </a:rPr>
              <a:t>PCR against m for a = d = 5 and b = c = 1. </a:t>
            </a:r>
          </a:p>
          <a:p>
            <a:pPr marL="457200" indent="-457200" algn="just">
              <a:buFont typeface="Wingdings" pitchFamily="2" charset="2"/>
              <a:buChar char="v"/>
            </a:pPr>
            <a:endParaRPr lang="en-US" sz="2800" b="1" dirty="0" smtClean="0">
              <a:latin typeface="Times New Roman" pitchFamily="18" charset="0"/>
              <a:cs typeface="Times New Roman" pitchFamily="18" charset="0"/>
            </a:endParaRPr>
          </a:p>
          <a:p>
            <a:pPr marL="457200" indent="-457200" algn="just">
              <a:buFont typeface="Wingdings" pitchFamily="2" charset="2"/>
              <a:buChar char="v"/>
            </a:pPr>
            <a:r>
              <a:rPr lang="en-US" sz="2800" b="1" dirty="0" smtClean="0">
                <a:latin typeface="Times New Roman" pitchFamily="18" charset="0"/>
                <a:cs typeface="Times New Roman" pitchFamily="18" charset="0"/>
              </a:rPr>
              <a:t>The optimum value of m is five</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170444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Collisions:</a:t>
            </a:r>
            <a:endParaRPr lang="en-IN" b="1" dirty="0">
              <a:latin typeface="Times New Roman" pitchFamily="18" charset="0"/>
              <a:cs typeface="Times New Roman" pitchFamily="18" charset="0"/>
            </a:endParaRPr>
          </a:p>
        </p:txBody>
      </p:sp>
      <p:sp>
        <p:nvSpPr>
          <p:cNvPr id="6" name="TextBox 5"/>
          <p:cNvSpPr txBox="1"/>
          <p:nvPr/>
        </p:nvSpPr>
        <p:spPr>
          <a:xfrm>
            <a:off x="132150" y="1708630"/>
            <a:ext cx="12481612" cy="86177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lgn="just">
              <a:buFont typeface="Wingdings" pitchFamily="2" charset="2"/>
              <a:buChar char="Ø"/>
            </a:pPr>
            <a:r>
              <a:rPr lang="en-IN" dirty="0" smtClean="0">
                <a:latin typeface="Times New Roman" pitchFamily="18" charset="0"/>
                <a:ea typeface="Tahoma" pitchFamily="34" charset="0"/>
                <a:cs typeface="Times New Roman" pitchFamily="18" charset="0"/>
              </a:rPr>
              <a:t>When more than one instructions are trying to access the same stage/resources Collisions occurs. </a:t>
            </a:r>
            <a:endParaRPr lang="en-IN" dirty="0">
              <a:latin typeface="Times New Roman" pitchFamily="18" charset="0"/>
              <a:ea typeface="Tahoma" pitchFamily="34" charset="0"/>
              <a:cs typeface="Times New Roman" pitchFamily="18" charset="0"/>
            </a:endParaRPr>
          </a:p>
        </p:txBody>
      </p:sp>
      <p:sp>
        <p:nvSpPr>
          <p:cNvPr id="7" name="Rectangle 6"/>
          <p:cNvSpPr/>
          <p:nvPr/>
        </p:nvSpPr>
        <p:spPr>
          <a:xfrm>
            <a:off x="296443" y="3072408"/>
            <a:ext cx="12153027" cy="861774"/>
          </a:xfrm>
          <a:prstGeom prst="rect">
            <a:avLst/>
          </a:prstGeom>
        </p:spPr>
        <p:txBody>
          <a:bodyPr wrap="square">
            <a:spAutoFit/>
          </a:bodyPr>
          <a:lstStyle/>
          <a:p>
            <a:pPr marL="457200" indent="-457200" algn="just">
              <a:buFont typeface="Wingdings" pitchFamily="2" charset="2"/>
              <a:buChar char="Ø"/>
            </a:pPr>
            <a:r>
              <a:rPr lang="en-US" dirty="0">
                <a:latin typeface="Times New Roman" pitchFamily="18" charset="0"/>
                <a:ea typeface="Tahoma" pitchFamily="34" charset="0"/>
                <a:cs typeface="Times New Roman" pitchFamily="18" charset="0"/>
              </a:rPr>
              <a:t>pipeline collisions of the foregoing type are avoided by </a:t>
            </a:r>
            <a:r>
              <a:rPr lang="en-US" dirty="0" smtClean="0">
                <a:latin typeface="Times New Roman" pitchFamily="18" charset="0"/>
                <a:ea typeface="Tahoma" pitchFamily="34" charset="0"/>
                <a:cs typeface="Times New Roman" pitchFamily="18" charset="0"/>
              </a:rPr>
              <a:t>carefully scheduling </a:t>
            </a:r>
            <a:r>
              <a:rPr lang="en-US" dirty="0">
                <a:latin typeface="Times New Roman" pitchFamily="18" charset="0"/>
                <a:ea typeface="Tahoma" pitchFamily="34" charset="0"/>
                <a:cs typeface="Times New Roman" pitchFamily="18" charset="0"/>
              </a:rPr>
              <a:t>the times at which new pipeline operations are initiated</a:t>
            </a:r>
            <a:endParaRPr lang="en-IN" dirty="0">
              <a:latin typeface="Times New Roman" pitchFamily="18" charset="0"/>
              <a:ea typeface="Tahoma" pitchFamily="34" charset="0"/>
              <a:cs typeface="Times New Roman" pitchFamily="18" charset="0"/>
            </a:endParaRPr>
          </a:p>
        </p:txBody>
      </p:sp>
      <p:sp>
        <p:nvSpPr>
          <p:cNvPr id="8" name="TextBox 7"/>
          <p:cNvSpPr txBox="1"/>
          <p:nvPr/>
        </p:nvSpPr>
        <p:spPr>
          <a:xfrm>
            <a:off x="644357" y="4584576"/>
            <a:ext cx="5375511" cy="2400657"/>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just"/>
            <a:r>
              <a:rPr lang="en-IN" dirty="0" smtClean="0">
                <a:latin typeface="Times New Roman" pitchFamily="18" charset="0"/>
                <a:ea typeface="Tahoma" pitchFamily="34" charset="0"/>
                <a:cs typeface="Times New Roman" pitchFamily="18" charset="0"/>
              </a:rPr>
              <a:t>Let </a:t>
            </a:r>
          </a:p>
          <a:p>
            <a:pPr marL="1097280" lvl="1" indent="-457200" algn="just">
              <a:buFont typeface="Wingdings" pitchFamily="2" charset="2"/>
              <a:buChar char="ü"/>
            </a:pPr>
            <a:r>
              <a:rPr lang="en-IN" dirty="0" smtClean="0">
                <a:latin typeface="Times New Roman" pitchFamily="18" charset="0"/>
                <a:ea typeface="Tahoma" pitchFamily="34" charset="0"/>
                <a:cs typeface="Times New Roman" pitchFamily="18" charset="0"/>
              </a:rPr>
              <a:t>P denotes Pipeline Process</a:t>
            </a:r>
          </a:p>
          <a:p>
            <a:pPr marL="1097280" lvl="1" indent="-457200" algn="just">
              <a:buFont typeface="Wingdings" pitchFamily="2" charset="2"/>
              <a:buChar char="ü"/>
            </a:pPr>
            <a:r>
              <a:rPr lang="en-IN" dirty="0" smtClean="0">
                <a:latin typeface="Times New Roman" pitchFamily="18" charset="0"/>
                <a:ea typeface="Tahoma" pitchFamily="34" charset="0"/>
                <a:cs typeface="Times New Roman" pitchFamily="18" charset="0"/>
              </a:rPr>
              <a:t>m denotes Stages (s</a:t>
            </a:r>
            <a:r>
              <a:rPr lang="en-IN" baseline="-25000" dirty="0" smtClean="0">
                <a:latin typeface="Times New Roman" pitchFamily="18" charset="0"/>
                <a:ea typeface="Tahoma" pitchFamily="34" charset="0"/>
                <a:cs typeface="Times New Roman" pitchFamily="18" charset="0"/>
              </a:rPr>
              <a:t>1</a:t>
            </a:r>
            <a:r>
              <a:rPr lang="en-IN" dirty="0" smtClean="0">
                <a:latin typeface="Times New Roman" pitchFamily="18" charset="0"/>
                <a:ea typeface="Tahoma" pitchFamily="34" charset="0"/>
                <a:cs typeface="Times New Roman" pitchFamily="18" charset="0"/>
              </a:rPr>
              <a:t>, s</a:t>
            </a:r>
            <a:r>
              <a:rPr lang="en-IN" baseline="-25000" dirty="0" smtClean="0">
                <a:latin typeface="Times New Roman" pitchFamily="18" charset="0"/>
                <a:ea typeface="Tahoma" pitchFamily="34" charset="0"/>
                <a:cs typeface="Times New Roman" pitchFamily="18" charset="0"/>
              </a:rPr>
              <a:t>2</a:t>
            </a:r>
            <a:r>
              <a:rPr lang="en-IN" dirty="0" smtClean="0">
                <a:latin typeface="Times New Roman" pitchFamily="18" charset="0"/>
                <a:ea typeface="Tahoma" pitchFamily="34" charset="0"/>
                <a:cs typeface="Times New Roman" pitchFamily="18" charset="0"/>
              </a:rPr>
              <a:t>, …. </a:t>
            </a:r>
            <a:r>
              <a:rPr lang="en-IN" dirty="0" err="1" smtClean="0">
                <a:latin typeface="Times New Roman" pitchFamily="18" charset="0"/>
                <a:ea typeface="Tahoma" pitchFamily="34" charset="0"/>
                <a:cs typeface="Times New Roman" pitchFamily="18" charset="0"/>
              </a:rPr>
              <a:t>s</a:t>
            </a:r>
            <a:r>
              <a:rPr lang="en-IN" baseline="-25000" dirty="0" err="1" smtClean="0">
                <a:latin typeface="Times New Roman" pitchFamily="18" charset="0"/>
                <a:ea typeface="Tahoma" pitchFamily="34" charset="0"/>
                <a:cs typeface="Times New Roman" pitchFamily="18" charset="0"/>
              </a:rPr>
              <a:t>m</a:t>
            </a:r>
            <a:r>
              <a:rPr lang="en-IN" dirty="0" smtClean="0">
                <a:latin typeface="Times New Roman" pitchFamily="18" charset="0"/>
                <a:ea typeface="Tahoma" pitchFamily="34" charset="0"/>
                <a:cs typeface="Times New Roman" pitchFamily="18" charset="0"/>
              </a:rPr>
              <a:t>)</a:t>
            </a:r>
          </a:p>
          <a:p>
            <a:pPr marL="1097280" lvl="1" indent="-457200" algn="just">
              <a:buFont typeface="Wingdings" pitchFamily="2" charset="2"/>
              <a:buChar char="ü"/>
            </a:pPr>
            <a:r>
              <a:rPr lang="en-IN" dirty="0" smtClean="0">
                <a:latin typeface="Times New Roman" pitchFamily="18" charset="0"/>
                <a:ea typeface="Tahoma" pitchFamily="34" charset="0"/>
                <a:cs typeface="Times New Roman" pitchFamily="18" charset="0"/>
              </a:rPr>
              <a:t>R denotes Reservation Table</a:t>
            </a:r>
          </a:p>
          <a:p>
            <a:pPr marL="1097280" lvl="1" indent="-457200" algn="just">
              <a:buFont typeface="Wingdings" pitchFamily="2" charset="2"/>
              <a:buChar char="ü"/>
            </a:pPr>
            <a:r>
              <a:rPr lang="en-IN" dirty="0" smtClean="0">
                <a:latin typeface="Times New Roman" pitchFamily="18" charset="0"/>
                <a:ea typeface="Tahoma" pitchFamily="34" charset="0"/>
                <a:cs typeface="Times New Roman" pitchFamily="18" charset="0"/>
              </a:rPr>
              <a:t>F denotes Forbidden List</a:t>
            </a:r>
          </a:p>
          <a:p>
            <a:pPr marL="1097280" lvl="1" indent="-457200" algn="just">
              <a:buFont typeface="Wingdings" pitchFamily="2" charset="2"/>
              <a:buChar char="ü"/>
            </a:pPr>
            <a:r>
              <a:rPr lang="en-IN" dirty="0" smtClean="0">
                <a:latin typeface="Times New Roman" pitchFamily="18" charset="0"/>
                <a:ea typeface="Tahoma" pitchFamily="34" charset="0"/>
                <a:cs typeface="Times New Roman" pitchFamily="18" charset="0"/>
              </a:rPr>
              <a:t>L denotes Initiation Latency</a:t>
            </a:r>
            <a:endParaRPr lang="en-IN" dirty="0">
              <a:latin typeface="Times New Roman" pitchFamily="18" charset="0"/>
              <a:ea typeface="Tahoma" pitchFamily="34" charset="0"/>
              <a:cs typeface="Times New Roman" pitchFamily="18" charset="0"/>
            </a:endParaRPr>
          </a:p>
        </p:txBody>
      </p:sp>
      <p:pic>
        <p:nvPicPr>
          <p:cNvPr id="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44963" y="6384776"/>
            <a:ext cx="6520533" cy="31588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095223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121" y="1344216"/>
            <a:ext cx="11953328" cy="586314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lvl="1" algn="just"/>
            <a:r>
              <a:rPr lang="en-IN" b="1" dirty="0">
                <a:latin typeface="Times New Roman" pitchFamily="18" charset="0"/>
                <a:ea typeface="Tahoma" pitchFamily="34" charset="0"/>
                <a:cs typeface="Times New Roman" pitchFamily="18" charset="0"/>
              </a:rPr>
              <a:t>Reservation </a:t>
            </a:r>
            <a:r>
              <a:rPr lang="en-IN" b="1" dirty="0" smtClean="0">
                <a:latin typeface="Times New Roman" pitchFamily="18" charset="0"/>
                <a:ea typeface="Tahoma" pitchFamily="34" charset="0"/>
                <a:cs typeface="Times New Roman" pitchFamily="18" charset="0"/>
              </a:rPr>
              <a:t>Table (R):</a:t>
            </a:r>
          </a:p>
          <a:p>
            <a:pPr marL="982980" lvl="2" indent="-342900" algn="just">
              <a:buFont typeface="Wingdings" pitchFamily="2" charset="2"/>
              <a:buChar char="v"/>
            </a:pPr>
            <a:r>
              <a:rPr lang="en-IN" dirty="0" smtClean="0">
                <a:latin typeface="Times New Roman" pitchFamily="18" charset="0"/>
                <a:ea typeface="Tahoma" pitchFamily="34" charset="0"/>
                <a:cs typeface="Times New Roman" pitchFamily="18" charset="0"/>
              </a:rPr>
              <a:t>The Stages filled with operations/instructions at the instant t (clock)</a:t>
            </a:r>
          </a:p>
          <a:p>
            <a:pPr marL="0" lvl="1" algn="just"/>
            <a:endParaRPr lang="en-IN" dirty="0">
              <a:latin typeface="Times New Roman" pitchFamily="18" charset="0"/>
              <a:ea typeface="Tahoma" pitchFamily="34" charset="0"/>
              <a:cs typeface="Times New Roman" pitchFamily="18" charset="0"/>
            </a:endParaRPr>
          </a:p>
          <a:p>
            <a:pPr marL="0" lvl="1" algn="just"/>
            <a:r>
              <a:rPr lang="en-IN" b="1" dirty="0">
                <a:latin typeface="Times New Roman" pitchFamily="18" charset="0"/>
                <a:ea typeface="Tahoma" pitchFamily="34" charset="0"/>
                <a:cs typeface="Times New Roman" pitchFamily="18" charset="0"/>
              </a:rPr>
              <a:t>Forbidden </a:t>
            </a:r>
            <a:r>
              <a:rPr lang="en-IN" b="1" dirty="0" smtClean="0">
                <a:latin typeface="Times New Roman" pitchFamily="18" charset="0"/>
                <a:ea typeface="Tahoma" pitchFamily="34" charset="0"/>
                <a:cs typeface="Times New Roman" pitchFamily="18" charset="0"/>
              </a:rPr>
              <a:t>List (F):</a:t>
            </a:r>
          </a:p>
          <a:p>
            <a:pPr marL="982980" lvl="2" indent="-342900" algn="just">
              <a:buFont typeface="Wingdings" pitchFamily="2" charset="2"/>
              <a:buChar char="v"/>
            </a:pPr>
            <a:r>
              <a:rPr lang="en-IN" dirty="0" smtClean="0">
                <a:latin typeface="Times New Roman" pitchFamily="18" charset="0"/>
                <a:ea typeface="Tahoma" pitchFamily="34" charset="0"/>
                <a:cs typeface="Times New Roman" pitchFamily="18" charset="0"/>
              </a:rPr>
              <a:t>The number of clock cycles in Horizontal distance of a row between </a:t>
            </a:r>
            <a:r>
              <a:rPr lang="en-IN" b="1" dirty="0" smtClean="0">
                <a:latin typeface="Times New Roman" pitchFamily="18" charset="0"/>
                <a:ea typeface="Tahoma" pitchFamily="34" charset="0"/>
                <a:cs typeface="Times New Roman" pitchFamily="18" charset="0"/>
              </a:rPr>
              <a:t>× </a:t>
            </a:r>
            <a:r>
              <a:rPr lang="en-IN" dirty="0" smtClean="0">
                <a:latin typeface="Times New Roman" pitchFamily="18" charset="0"/>
                <a:ea typeface="Tahoma" pitchFamily="34" charset="0"/>
                <a:cs typeface="Times New Roman" pitchFamily="18" charset="0"/>
              </a:rPr>
              <a:t>marked in R.</a:t>
            </a:r>
          </a:p>
          <a:p>
            <a:pPr marL="0" lvl="1" algn="just"/>
            <a:r>
              <a:rPr lang="en-IN" dirty="0" smtClean="0">
                <a:latin typeface="Times New Roman" pitchFamily="18" charset="0"/>
                <a:ea typeface="Tahoma" pitchFamily="34" charset="0"/>
                <a:cs typeface="Times New Roman" pitchFamily="18" charset="0"/>
              </a:rPr>
              <a:t>	{1, 4, 5} during this distance, no new instructions to be released.</a:t>
            </a:r>
          </a:p>
          <a:p>
            <a:pPr marL="0" lvl="1" algn="just"/>
            <a:endParaRPr lang="en-IN" dirty="0" smtClean="0">
              <a:latin typeface="Times New Roman" pitchFamily="18" charset="0"/>
              <a:ea typeface="Tahoma" pitchFamily="34" charset="0"/>
              <a:cs typeface="Times New Roman" pitchFamily="18" charset="0"/>
            </a:endParaRPr>
          </a:p>
          <a:p>
            <a:pPr marL="0" lvl="1" algn="just"/>
            <a:r>
              <a:rPr lang="en-IN" b="1" dirty="0">
                <a:latin typeface="Times New Roman" pitchFamily="18" charset="0"/>
                <a:ea typeface="Tahoma" pitchFamily="34" charset="0"/>
                <a:cs typeface="Times New Roman" pitchFamily="18" charset="0"/>
              </a:rPr>
              <a:t>Initiation </a:t>
            </a:r>
            <a:r>
              <a:rPr lang="en-IN" b="1" dirty="0" smtClean="0">
                <a:latin typeface="Times New Roman" pitchFamily="18" charset="0"/>
                <a:ea typeface="Tahoma" pitchFamily="34" charset="0"/>
                <a:cs typeface="Times New Roman" pitchFamily="18" charset="0"/>
              </a:rPr>
              <a:t>Latency (L):</a:t>
            </a:r>
          </a:p>
          <a:p>
            <a:pPr marL="982980" lvl="2" indent="-342900" algn="just">
              <a:buFont typeface="Wingdings" pitchFamily="2" charset="2"/>
              <a:buChar char="v"/>
            </a:pPr>
            <a:r>
              <a:rPr lang="en-US" dirty="0">
                <a:latin typeface="Times New Roman" pitchFamily="18" charset="0"/>
                <a:ea typeface="Tahoma" pitchFamily="34" charset="0"/>
                <a:cs typeface="Times New Roman" pitchFamily="18" charset="0"/>
              </a:rPr>
              <a:t>The delay occurring between the start of two successive, </a:t>
            </a:r>
            <a:r>
              <a:rPr lang="en-US" dirty="0" smtClean="0">
                <a:latin typeface="Times New Roman" pitchFamily="18" charset="0"/>
                <a:ea typeface="Tahoma" pitchFamily="34" charset="0"/>
                <a:cs typeface="Times New Roman" pitchFamily="18" charset="0"/>
              </a:rPr>
              <a:t>collision-free </a:t>
            </a:r>
            <a:r>
              <a:rPr lang="en-US" dirty="0">
                <a:latin typeface="Times New Roman" pitchFamily="18" charset="0"/>
                <a:ea typeface="Tahoma" pitchFamily="34" charset="0"/>
                <a:cs typeface="Times New Roman" pitchFamily="18" charset="0"/>
              </a:rPr>
              <a:t>pipeline </a:t>
            </a:r>
            <a:r>
              <a:rPr lang="en-US" dirty="0" smtClean="0">
                <a:latin typeface="Times New Roman" pitchFamily="18" charset="0"/>
                <a:ea typeface="Tahoma" pitchFamily="34" charset="0"/>
                <a:cs typeface="Times New Roman" pitchFamily="18" charset="0"/>
              </a:rPr>
              <a:t>instructions.</a:t>
            </a:r>
          </a:p>
          <a:p>
            <a:pPr marL="982980" lvl="2" indent="-342900" algn="just">
              <a:buFont typeface="Wingdings" pitchFamily="2" charset="2"/>
              <a:buChar char="v"/>
            </a:pPr>
            <a:r>
              <a:rPr lang="en-US" dirty="0" smtClean="0">
                <a:latin typeface="Times New Roman" pitchFamily="18" charset="0"/>
                <a:ea typeface="Tahoma" pitchFamily="34" charset="0"/>
                <a:cs typeface="Times New Roman" pitchFamily="18" charset="0"/>
              </a:rPr>
              <a:t>It corresponds </a:t>
            </a:r>
            <a:r>
              <a:rPr lang="en-US" dirty="0">
                <a:latin typeface="Times New Roman" pitchFamily="18" charset="0"/>
                <a:ea typeface="Tahoma" pitchFamily="34" charset="0"/>
                <a:cs typeface="Times New Roman" pitchFamily="18" charset="0"/>
              </a:rPr>
              <a:t>to </a:t>
            </a:r>
            <a:r>
              <a:rPr lang="en-US" dirty="0" smtClean="0">
                <a:latin typeface="Times New Roman" pitchFamily="18" charset="0"/>
                <a:ea typeface="Tahoma" pitchFamily="34" charset="0"/>
                <a:cs typeface="Times New Roman" pitchFamily="18" charset="0"/>
              </a:rPr>
              <a:t>the pipeline's </a:t>
            </a:r>
            <a:r>
              <a:rPr lang="en-US" dirty="0">
                <a:latin typeface="Times New Roman" pitchFamily="18" charset="0"/>
                <a:ea typeface="Tahoma" pitchFamily="34" charset="0"/>
                <a:cs typeface="Times New Roman" pitchFamily="18" charset="0"/>
              </a:rPr>
              <a:t>CPI and is measured in clock cycles.</a:t>
            </a:r>
            <a:endParaRPr lang="en-IN" dirty="0">
              <a:latin typeface="Times New Roman" pitchFamily="18" charset="0"/>
              <a:ea typeface="Tahoma" pitchFamily="34" charset="0"/>
              <a:cs typeface="Times New Roman" pitchFamily="18" charset="0"/>
            </a:endParaRPr>
          </a:p>
          <a:p>
            <a:pPr marL="0" lvl="1" algn="just"/>
            <a:endParaRPr lang="en-IN" dirty="0" smtClean="0">
              <a:latin typeface="Times New Roman" pitchFamily="18" charset="0"/>
              <a:ea typeface="Tahoma" pitchFamily="34" charset="0"/>
              <a:cs typeface="Times New Roman" pitchFamily="18" charset="0"/>
            </a:endParaRPr>
          </a:p>
          <a:p>
            <a:pPr marL="342900" lvl="1" indent="-342900" algn="just">
              <a:buFont typeface="Wingdings" pitchFamily="2" charset="2"/>
              <a:buChar char="ü"/>
            </a:pPr>
            <a:r>
              <a:rPr lang="en-IN" b="1" dirty="0" err="1" smtClean="0">
                <a:latin typeface="Times New Roman" pitchFamily="18" charset="0"/>
                <a:ea typeface="Tahoma" pitchFamily="34" charset="0"/>
                <a:cs typeface="Times New Roman" pitchFamily="18" charset="0"/>
              </a:rPr>
              <a:t>L</a:t>
            </a:r>
            <a:r>
              <a:rPr lang="en-IN" b="1" baseline="-25000" dirty="0" err="1" smtClean="0">
                <a:latin typeface="Times New Roman" pitchFamily="18" charset="0"/>
                <a:ea typeface="Tahoma" pitchFamily="34" charset="0"/>
                <a:cs typeface="Times New Roman" pitchFamily="18" charset="0"/>
              </a:rPr>
              <a:t>min</a:t>
            </a:r>
            <a:r>
              <a:rPr lang="en-IN" b="1" dirty="0" smtClean="0">
                <a:latin typeface="Times New Roman" pitchFamily="18" charset="0"/>
                <a:ea typeface="Tahoma" pitchFamily="34" charset="0"/>
                <a:cs typeface="Times New Roman" pitchFamily="18" charset="0"/>
              </a:rPr>
              <a:t> </a:t>
            </a:r>
            <a:r>
              <a:rPr lang="en-IN" dirty="0" smtClean="0">
                <a:latin typeface="Times New Roman" pitchFamily="18" charset="0"/>
                <a:ea typeface="Tahoma" pitchFamily="34" charset="0"/>
                <a:cs typeface="Times New Roman" pitchFamily="18" charset="0"/>
              </a:rPr>
              <a:t>- </a:t>
            </a:r>
            <a:r>
              <a:rPr lang="en-US" dirty="0">
                <a:latin typeface="Times New Roman" pitchFamily="18" charset="0"/>
                <a:ea typeface="Tahoma" pitchFamily="34" charset="0"/>
                <a:cs typeface="Times New Roman" pitchFamily="18" charset="0"/>
              </a:rPr>
              <a:t>the minimum value of the initiation </a:t>
            </a:r>
            <a:r>
              <a:rPr lang="en-US" dirty="0" smtClean="0">
                <a:latin typeface="Times New Roman" pitchFamily="18" charset="0"/>
                <a:ea typeface="Tahoma" pitchFamily="34" charset="0"/>
                <a:cs typeface="Times New Roman" pitchFamily="18" charset="0"/>
              </a:rPr>
              <a:t>latency</a:t>
            </a:r>
          </a:p>
          <a:p>
            <a:pPr marL="342900" lvl="1" indent="-342900" algn="just">
              <a:buFont typeface="Wingdings" pitchFamily="2" charset="2"/>
              <a:buChar char="ü"/>
            </a:pPr>
            <a:r>
              <a:rPr lang="en-IN" b="1" dirty="0" err="1" smtClean="0">
                <a:latin typeface="Times New Roman" pitchFamily="18" charset="0"/>
                <a:ea typeface="Tahoma" pitchFamily="34" charset="0"/>
                <a:cs typeface="Times New Roman" pitchFamily="18" charset="0"/>
              </a:rPr>
              <a:t>L</a:t>
            </a:r>
            <a:r>
              <a:rPr lang="en-IN" b="1" baseline="-25000" dirty="0" err="1" smtClean="0">
                <a:latin typeface="Times New Roman" pitchFamily="18" charset="0"/>
                <a:ea typeface="Tahoma" pitchFamily="34" charset="0"/>
                <a:cs typeface="Times New Roman" pitchFamily="18" charset="0"/>
              </a:rPr>
              <a:t>cmin</a:t>
            </a:r>
            <a:r>
              <a:rPr lang="en-IN" b="1" dirty="0" smtClean="0">
                <a:latin typeface="Times New Roman" pitchFamily="18" charset="0"/>
                <a:ea typeface="Tahoma" pitchFamily="34" charset="0"/>
                <a:cs typeface="Times New Roman" pitchFamily="18" charset="0"/>
              </a:rPr>
              <a:t> </a:t>
            </a:r>
            <a:r>
              <a:rPr lang="en-IN" dirty="0" smtClean="0">
                <a:latin typeface="Times New Roman" pitchFamily="18" charset="0"/>
                <a:ea typeface="Tahoma" pitchFamily="34" charset="0"/>
                <a:cs typeface="Times New Roman" pitchFamily="18" charset="0"/>
              </a:rPr>
              <a:t>– </a:t>
            </a:r>
            <a:r>
              <a:rPr lang="en-US" dirty="0">
                <a:latin typeface="Times New Roman" pitchFamily="18" charset="0"/>
                <a:ea typeface="Tahoma" pitchFamily="34" charset="0"/>
                <a:cs typeface="Times New Roman" pitchFamily="18" charset="0"/>
              </a:rPr>
              <a:t>the minimum </a:t>
            </a:r>
            <a:r>
              <a:rPr lang="en-US" dirty="0" smtClean="0">
                <a:latin typeface="Times New Roman" pitchFamily="18" charset="0"/>
                <a:ea typeface="Tahoma" pitchFamily="34" charset="0"/>
                <a:cs typeface="Times New Roman" pitchFamily="18" charset="0"/>
              </a:rPr>
              <a:t>constant latency </a:t>
            </a:r>
            <a:r>
              <a:rPr lang="en-US" dirty="0">
                <a:latin typeface="Times New Roman" pitchFamily="18" charset="0"/>
                <a:ea typeface="Tahoma" pitchFamily="34" charset="0"/>
                <a:cs typeface="Times New Roman" pitchFamily="18" charset="0"/>
              </a:rPr>
              <a:t>(any number </a:t>
            </a:r>
            <a:r>
              <a:rPr lang="en-US" dirty="0" smtClean="0">
                <a:latin typeface="Times New Roman" pitchFamily="18" charset="0"/>
                <a:ea typeface="Tahoma" pitchFamily="34" charset="0"/>
                <a:cs typeface="Times New Roman" pitchFamily="18" charset="0"/>
              </a:rPr>
              <a:t>of instructions </a:t>
            </a:r>
            <a:r>
              <a:rPr lang="en-US" dirty="0">
                <a:latin typeface="Times New Roman" pitchFamily="18" charset="0"/>
                <a:ea typeface="Tahoma" pitchFamily="34" charset="0"/>
                <a:cs typeface="Times New Roman" pitchFamily="18" charset="0"/>
              </a:rPr>
              <a:t>can be initiated L clock cycles apart without causing collisions</a:t>
            </a:r>
            <a:r>
              <a:rPr lang="en-US" dirty="0" smtClean="0">
                <a:latin typeface="Times New Roman" pitchFamily="18" charset="0"/>
                <a:ea typeface="Tahoma" pitchFamily="34" charset="0"/>
                <a:cs typeface="Times New Roman" pitchFamily="18" charset="0"/>
              </a:rPr>
              <a:t>)</a:t>
            </a:r>
            <a:endParaRPr lang="en-IN" dirty="0">
              <a:latin typeface="Times New Roman" pitchFamily="18" charset="0"/>
              <a:ea typeface="Tahoma" pitchFamily="34" charset="0"/>
              <a:cs typeface="Times New Roman" pitchFamily="18" charset="0"/>
            </a:endParaRPr>
          </a:p>
        </p:txBody>
      </p:sp>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0" y="696144"/>
            <a:ext cx="170444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Collisions:</a:t>
            </a:r>
            <a:endParaRPr lang="en-IN" b="1" dirty="0">
              <a:latin typeface="Times New Roman" pitchFamily="18" charset="0"/>
              <a:cs typeface="Times New Roman" pitchFamily="18" charset="0"/>
            </a:endParaRPr>
          </a:p>
        </p:txBody>
      </p:sp>
      <p:pic>
        <p:nvPicPr>
          <p:cNvPr id="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120880" y="6816824"/>
            <a:ext cx="5624013" cy="2724522"/>
          </a:xfrm>
          <a:prstGeom prst="rect">
            <a:avLst/>
          </a:prstGeom>
          <a:noFill/>
          <a:ln w="9525">
            <a:solidFill>
              <a:srgbClr val="00B05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783202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97974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Collisions Control Scheme:</a:t>
            </a:r>
            <a:endParaRPr lang="en-IN" b="1" dirty="0">
              <a:latin typeface="Times New Roman" pitchFamily="18" charset="0"/>
              <a:cs typeface="Times New Roman" pitchFamily="18" charset="0"/>
            </a:endParaRPr>
          </a:p>
        </p:txBody>
      </p:sp>
      <p:sp>
        <p:nvSpPr>
          <p:cNvPr id="6" name="Rectangle 5"/>
          <p:cNvSpPr/>
          <p:nvPr/>
        </p:nvSpPr>
        <p:spPr>
          <a:xfrm>
            <a:off x="144016" y="1560240"/>
            <a:ext cx="12161440"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a:latin typeface="Times New Roman" pitchFamily="18" charset="0"/>
                <a:cs typeface="Times New Roman" pitchFamily="18" charset="0"/>
              </a:rPr>
              <a:t>An elegant way to control a pipeline for collision-free </a:t>
            </a:r>
            <a:r>
              <a:rPr lang="en-US" b="1" dirty="0" smtClean="0">
                <a:latin typeface="Times New Roman" pitchFamily="18" charset="0"/>
                <a:cs typeface="Times New Roman" pitchFamily="18" charset="0"/>
              </a:rPr>
              <a:t>operation is </a:t>
            </a:r>
            <a:r>
              <a:rPr lang="en-US" b="1" dirty="0">
                <a:latin typeface="Times New Roman" pitchFamily="18" charset="0"/>
                <a:cs typeface="Times New Roman" pitchFamily="18" charset="0"/>
              </a:rPr>
              <a:t>by computing collision vectors.</a:t>
            </a:r>
            <a:endParaRPr lang="en-IN" b="1" dirty="0">
              <a:latin typeface="Times New Roman" pitchFamily="18" charset="0"/>
              <a:cs typeface="Times New Roman" pitchFamily="18" charset="0"/>
            </a:endParaRPr>
          </a:p>
        </p:txBody>
      </p:sp>
      <p:sp>
        <p:nvSpPr>
          <p:cNvPr id="7" name="TextBox 6"/>
          <p:cNvSpPr txBox="1"/>
          <p:nvPr/>
        </p:nvSpPr>
        <p:spPr>
          <a:xfrm>
            <a:off x="136104" y="2545993"/>
            <a:ext cx="10868809" cy="1246495"/>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just"/>
            <a:r>
              <a:rPr lang="en-IN" dirty="0" smtClean="0">
                <a:latin typeface="Times New Roman" pitchFamily="18" charset="0"/>
                <a:cs typeface="Times New Roman" pitchFamily="18" charset="0"/>
              </a:rPr>
              <a:t>CV - Collision Vector {C</a:t>
            </a:r>
            <a:r>
              <a:rPr lang="en-IN" baseline="-25000" dirty="0" smtClean="0">
                <a:latin typeface="Times New Roman" pitchFamily="18" charset="0"/>
                <a:cs typeface="Times New Roman" pitchFamily="18" charset="0"/>
              </a:rPr>
              <a:t>1</a:t>
            </a:r>
            <a:r>
              <a:rPr lang="en-IN" dirty="0" smtClean="0">
                <a:latin typeface="Times New Roman" pitchFamily="18" charset="0"/>
                <a:cs typeface="Times New Roman" pitchFamily="18" charset="0"/>
              </a:rPr>
              <a:t>, C</a:t>
            </a:r>
            <a:r>
              <a:rPr lang="en-IN" baseline="-25000" dirty="0" smtClean="0">
                <a:latin typeface="Times New Roman" pitchFamily="18" charset="0"/>
                <a:cs typeface="Times New Roman" pitchFamily="18" charset="0"/>
              </a:rPr>
              <a:t>2</a:t>
            </a:r>
            <a:r>
              <a:rPr lang="en-IN" dirty="0" smtClean="0">
                <a:latin typeface="Times New Roman" pitchFamily="18" charset="0"/>
                <a:cs typeface="Times New Roman" pitchFamily="18" charset="0"/>
              </a:rPr>
              <a:t>, …C</a:t>
            </a:r>
            <a:r>
              <a:rPr lang="en-IN" baseline="-25000" dirty="0" smtClean="0">
                <a:latin typeface="Times New Roman" pitchFamily="18" charset="0"/>
                <a:cs typeface="Times New Roman" pitchFamily="18" charset="0"/>
              </a:rPr>
              <a:t>M</a:t>
            </a:r>
            <a:r>
              <a:rPr lang="en-IN" dirty="0" smtClean="0">
                <a:latin typeface="Times New Roman" pitchFamily="18" charset="0"/>
                <a:cs typeface="Times New Roman" pitchFamily="18" charset="0"/>
              </a:rPr>
              <a:t>}</a:t>
            </a:r>
          </a:p>
          <a:p>
            <a:pPr algn="just"/>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when </a:t>
            </a:r>
            <a:r>
              <a:rPr lang="en-IN" dirty="0" err="1" smtClean="0">
                <a:latin typeface="Times New Roman" pitchFamily="18" charset="0"/>
                <a:cs typeface="Times New Roman" pitchFamily="18" charset="0"/>
              </a:rPr>
              <a:t>Ci</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1 then releasing a new instruction at ti+1 results in a Collision </a:t>
            </a:r>
          </a:p>
          <a:p>
            <a:pPr algn="just"/>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when </a:t>
            </a:r>
            <a:r>
              <a:rPr lang="en-IN" dirty="0" err="1" smtClean="0">
                <a:latin typeface="Times New Roman" pitchFamily="18" charset="0"/>
                <a:cs typeface="Times New Roman" pitchFamily="18" charset="0"/>
              </a:rPr>
              <a:t>Ci</a:t>
            </a:r>
            <a:r>
              <a:rPr lang="en-IN" dirty="0" smtClean="0">
                <a:latin typeface="Times New Roman" pitchFamily="18" charset="0"/>
                <a:cs typeface="Times New Roman" pitchFamily="18" charset="0"/>
              </a:rPr>
              <a:t> = 0 </a:t>
            </a:r>
            <a:r>
              <a:rPr lang="en-IN" dirty="0">
                <a:latin typeface="Times New Roman" pitchFamily="18" charset="0"/>
                <a:cs typeface="Times New Roman" pitchFamily="18" charset="0"/>
              </a:rPr>
              <a:t>then </a:t>
            </a:r>
            <a:r>
              <a:rPr lang="en-IN" dirty="0" smtClean="0">
                <a:latin typeface="Times New Roman" pitchFamily="18" charset="0"/>
                <a:cs typeface="Times New Roman" pitchFamily="18" charset="0"/>
              </a:rPr>
              <a:t>new </a:t>
            </a:r>
            <a:r>
              <a:rPr lang="en-IN" dirty="0">
                <a:latin typeface="Times New Roman" pitchFamily="18" charset="0"/>
                <a:cs typeface="Times New Roman" pitchFamily="18" charset="0"/>
              </a:rPr>
              <a:t>instruction at ti+1 </a:t>
            </a:r>
            <a:r>
              <a:rPr lang="en-IN" dirty="0" smtClean="0">
                <a:latin typeface="Times New Roman" pitchFamily="18" charset="0"/>
                <a:cs typeface="Times New Roman" pitchFamily="18" charset="0"/>
              </a:rPr>
              <a:t>can be released</a:t>
            </a:r>
            <a:endParaRPr lang="en-IN" dirty="0">
              <a:latin typeface="Times New Roman" pitchFamily="18" charset="0"/>
              <a:cs typeface="Times New Roman" pitchFamily="18" charset="0"/>
            </a:endParaRPr>
          </a:p>
        </p:txBody>
      </p:sp>
      <p:sp>
        <p:nvSpPr>
          <p:cNvPr id="8" name="Rectangle 7"/>
          <p:cNvSpPr/>
          <p:nvPr/>
        </p:nvSpPr>
        <p:spPr>
          <a:xfrm>
            <a:off x="136104" y="3864496"/>
            <a:ext cx="10009112" cy="124649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IN" dirty="0" smtClean="0">
                <a:latin typeface="Times New Roman" pitchFamily="18" charset="0"/>
                <a:cs typeface="Times New Roman" pitchFamily="18" charset="0"/>
              </a:rPr>
              <a:t>CV</a:t>
            </a:r>
            <a:r>
              <a:rPr lang="en-IN" baseline="-25000" dirty="0" smtClean="0">
                <a:latin typeface="Times New Roman" pitchFamily="18" charset="0"/>
                <a:cs typeface="Times New Roman" pitchFamily="18" charset="0"/>
              </a:rPr>
              <a:t>0</a:t>
            </a:r>
            <a:r>
              <a:rPr lang="en-IN" dirty="0" smtClean="0">
                <a:latin typeface="Times New Roman" pitchFamily="18" charset="0"/>
                <a:cs typeface="Times New Roman" pitchFamily="18" charset="0"/>
              </a:rPr>
              <a:t> – Initial Collision </a:t>
            </a:r>
            <a:r>
              <a:rPr lang="en-IN" dirty="0">
                <a:latin typeface="Times New Roman" pitchFamily="18" charset="0"/>
                <a:cs typeface="Times New Roman" pitchFamily="18" charset="0"/>
              </a:rPr>
              <a:t>Vector {C</a:t>
            </a:r>
            <a:r>
              <a:rPr lang="en-IN" baseline="-25000" dirty="0">
                <a:latin typeface="Times New Roman" pitchFamily="18" charset="0"/>
                <a:cs typeface="Times New Roman" pitchFamily="18" charset="0"/>
              </a:rPr>
              <a:t>1</a:t>
            </a:r>
            <a:r>
              <a:rPr lang="en-IN" dirty="0">
                <a:latin typeface="Times New Roman" pitchFamily="18" charset="0"/>
                <a:cs typeface="Times New Roman" pitchFamily="18" charset="0"/>
              </a:rPr>
              <a:t>, C</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…C</a:t>
            </a:r>
            <a:r>
              <a:rPr lang="en-IN" baseline="-25000" dirty="0">
                <a:latin typeface="Times New Roman" pitchFamily="18" charset="0"/>
                <a:cs typeface="Times New Roman" pitchFamily="18" charset="0"/>
              </a:rPr>
              <a:t>M</a:t>
            </a:r>
            <a:r>
              <a:rPr lang="en-IN" dirty="0" smtClean="0">
                <a:latin typeface="Times New Roman" pitchFamily="18" charset="0"/>
                <a:cs typeface="Times New Roman" pitchFamily="18" charset="0"/>
              </a:rPr>
              <a:t>} from Forbidden list</a:t>
            </a:r>
          </a:p>
          <a:p>
            <a:pPr algn="just"/>
            <a:r>
              <a:rPr lang="en-IN" dirty="0">
                <a:latin typeface="Times New Roman" pitchFamily="18" charset="0"/>
                <a:cs typeface="Times New Roman" pitchFamily="18" charset="0"/>
              </a:rPr>
              <a:t>	</a:t>
            </a:r>
            <a:r>
              <a:rPr lang="en-IN" dirty="0" err="1" smtClean="0">
                <a:latin typeface="Times New Roman" pitchFamily="18" charset="0"/>
                <a:cs typeface="Times New Roman" pitchFamily="18" charset="0"/>
              </a:rPr>
              <a:t>Ci</a:t>
            </a:r>
            <a:r>
              <a:rPr lang="en-IN" dirty="0" smtClean="0">
                <a:latin typeface="Times New Roman" pitchFamily="18" charset="0"/>
                <a:cs typeface="Times New Roman" pitchFamily="18" charset="0"/>
              </a:rPr>
              <a:t> = 1 if ‘i’ is in </a:t>
            </a:r>
            <a:r>
              <a:rPr lang="en-IN" dirty="0">
                <a:latin typeface="Times New Roman" pitchFamily="18" charset="0"/>
                <a:cs typeface="Times New Roman" pitchFamily="18" charset="0"/>
              </a:rPr>
              <a:t>Forbidden </a:t>
            </a:r>
            <a:r>
              <a:rPr lang="en-IN" dirty="0" smtClean="0">
                <a:latin typeface="Times New Roman" pitchFamily="18" charset="0"/>
                <a:cs typeface="Times New Roman" pitchFamily="18" charset="0"/>
              </a:rPr>
              <a:t>list</a:t>
            </a:r>
          </a:p>
          <a:p>
            <a:pPr algn="just"/>
            <a:r>
              <a:rPr lang="en-IN" dirty="0">
                <a:latin typeface="Times New Roman" pitchFamily="18" charset="0"/>
                <a:cs typeface="Times New Roman" pitchFamily="18" charset="0"/>
              </a:rPr>
              <a:t>	</a:t>
            </a:r>
            <a:r>
              <a:rPr lang="en-IN" dirty="0" err="1" smtClean="0">
                <a:latin typeface="Times New Roman" pitchFamily="18" charset="0"/>
                <a:cs typeface="Times New Roman" pitchFamily="18" charset="0"/>
              </a:rPr>
              <a:t>Ci</a:t>
            </a:r>
            <a:r>
              <a:rPr lang="en-IN" dirty="0" smtClean="0">
                <a:latin typeface="Times New Roman" pitchFamily="18" charset="0"/>
                <a:cs typeface="Times New Roman" pitchFamily="18" charset="0"/>
              </a:rPr>
              <a:t> = 0 otherwise</a:t>
            </a:r>
            <a:endParaRPr lang="en-IN" dirty="0">
              <a:latin typeface="Times New Roman" pitchFamily="18" charset="0"/>
              <a:cs typeface="Times New Roman" pitchFamily="18" charset="0"/>
            </a:endParaRPr>
          </a:p>
        </p:txBody>
      </p:sp>
      <p:sp>
        <p:nvSpPr>
          <p:cNvPr id="9" name="Rectangle 8"/>
          <p:cNvSpPr/>
          <p:nvPr/>
        </p:nvSpPr>
        <p:spPr>
          <a:xfrm>
            <a:off x="164023" y="5448672"/>
            <a:ext cx="12357457" cy="12464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IN" dirty="0" smtClean="0">
                <a:latin typeface="Times New Roman" pitchFamily="18" charset="0"/>
                <a:cs typeface="Times New Roman" pitchFamily="18" charset="0"/>
              </a:rPr>
              <a:t>CR = {CR</a:t>
            </a:r>
            <a:r>
              <a:rPr lang="en-IN" baseline="-25000" dirty="0" smtClean="0">
                <a:latin typeface="Times New Roman" pitchFamily="18" charset="0"/>
                <a:cs typeface="Times New Roman" pitchFamily="18" charset="0"/>
              </a:rPr>
              <a:t>1</a:t>
            </a:r>
            <a:r>
              <a:rPr lang="en-IN" dirty="0" smtClean="0">
                <a:latin typeface="Times New Roman" pitchFamily="18" charset="0"/>
                <a:cs typeface="Times New Roman" pitchFamily="18" charset="0"/>
              </a:rPr>
              <a:t>:CR</a:t>
            </a:r>
            <a:r>
              <a:rPr lang="en-IN" baseline="-25000" dirty="0" smtClean="0">
                <a:latin typeface="Times New Roman" pitchFamily="18" charset="0"/>
                <a:cs typeface="Times New Roman" pitchFamily="18" charset="0"/>
              </a:rPr>
              <a:t>M</a:t>
            </a:r>
            <a:r>
              <a:rPr lang="en-IN" dirty="0" smtClean="0">
                <a:latin typeface="Times New Roman" pitchFamily="18" charset="0"/>
                <a:cs typeface="Times New Roman" pitchFamily="18" charset="0"/>
              </a:rPr>
              <a:t>} – Collision Register</a:t>
            </a:r>
          </a:p>
          <a:p>
            <a:pPr algn="just"/>
            <a:r>
              <a:rPr lang="en-US" dirty="0">
                <a:latin typeface="Times New Roman" pitchFamily="18" charset="0"/>
                <a:cs typeface="Times New Roman" pitchFamily="18" charset="0"/>
              </a:rPr>
              <a:t>By inspecting CR, at time </a:t>
            </a:r>
            <a:r>
              <a:rPr lang="en-US" dirty="0" smtClean="0">
                <a:latin typeface="Times New Roman" pitchFamily="18" charset="0"/>
                <a:cs typeface="Times New Roman" pitchFamily="18" charset="0"/>
              </a:rPr>
              <a:t>t, </a:t>
            </a:r>
            <a:r>
              <a:rPr lang="en-US" dirty="0">
                <a:latin typeface="Times New Roman" pitchFamily="18" charset="0"/>
                <a:cs typeface="Times New Roman" pitchFamily="18" charset="0"/>
              </a:rPr>
              <a:t>we </a:t>
            </a:r>
            <a:r>
              <a:rPr lang="en-US" dirty="0" smtClean="0">
                <a:latin typeface="Times New Roman" pitchFamily="18" charset="0"/>
                <a:cs typeface="Times New Roman" pitchFamily="18" charset="0"/>
              </a:rPr>
              <a:t>can determine </a:t>
            </a:r>
            <a:r>
              <a:rPr lang="en-US" dirty="0">
                <a:latin typeface="Times New Roman" pitchFamily="18" charset="0"/>
                <a:cs typeface="Times New Roman" pitchFamily="18" charset="0"/>
              </a:rPr>
              <a:t>whether issuing a new instruction in the next clock cycle t + 1 </a:t>
            </a:r>
            <a:r>
              <a:rPr lang="en-US" dirty="0" smtClean="0">
                <a:latin typeface="Times New Roman" pitchFamily="18" charset="0"/>
                <a:cs typeface="Times New Roman" pitchFamily="18" charset="0"/>
              </a:rPr>
              <a:t>will result </a:t>
            </a:r>
            <a:r>
              <a:rPr lang="en-US" dirty="0">
                <a:latin typeface="Times New Roman" pitchFamily="18" charset="0"/>
                <a:cs typeface="Times New Roman" pitchFamily="18" charset="0"/>
              </a:rPr>
              <a:t>in a collision</a:t>
            </a:r>
            <a:endParaRPr lang="en-IN" dirty="0">
              <a:latin typeface="Times New Roman" pitchFamily="18" charset="0"/>
              <a:cs typeface="Times New Roman" pitchFamily="18" charset="0"/>
            </a:endParaRPr>
          </a:p>
        </p:txBody>
      </p:sp>
    </p:spTree>
    <p:extLst>
      <p:ext uri="{BB962C8B-B14F-4D97-AF65-F5344CB8AC3E}">
        <p14:creationId xmlns="" xmlns:p14="http://schemas.microsoft.com/office/powerpoint/2010/main" val="12735261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096" y="696144"/>
            <a:ext cx="2441822"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Basic Concepts:</a:t>
            </a:r>
          </a:p>
        </p:txBody>
      </p:sp>
      <p:sp>
        <p:nvSpPr>
          <p:cNvPr id="5" name="Rectangle 4"/>
          <p:cNvSpPr/>
          <p:nvPr/>
        </p:nvSpPr>
        <p:spPr>
          <a:xfrm>
            <a:off x="3994991" y="62474"/>
            <a:ext cx="5263171"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 </a:t>
            </a:r>
            <a:r>
              <a:rPr lang="en-IN" sz="2800" b="1" dirty="0">
                <a:solidFill>
                  <a:srgbClr val="FFFF00"/>
                </a:solidFill>
                <a:latin typeface="Times New Roman" pitchFamily="18" charset="0"/>
                <a:cs typeface="Times New Roman" pitchFamily="18" charset="0"/>
              </a:rPr>
              <a:t>- </a:t>
            </a:r>
            <a:r>
              <a:rPr lang="en-IN" sz="2800" b="1" dirty="0" smtClean="0">
                <a:solidFill>
                  <a:srgbClr val="FFFF00"/>
                </a:solidFill>
                <a:latin typeface="Times New Roman" pitchFamily="18" charset="0"/>
                <a:cs typeface="Times New Roman" pitchFamily="18" charset="0"/>
              </a:rPr>
              <a:t>DATA PATH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384376" y="1083186"/>
            <a:ext cx="6400800" cy="477054"/>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r>
              <a:rPr lang="en-IN" b="1" dirty="0" smtClean="0">
                <a:latin typeface="Times New Roman" pitchFamily="18" charset="0"/>
                <a:cs typeface="Times New Roman" pitchFamily="18" charset="0"/>
              </a:rPr>
              <a:t>Hardwired Control - Methods</a:t>
            </a:r>
            <a:endParaRPr lang="en-IN" b="1" dirty="0">
              <a:latin typeface="Times New Roman" pitchFamily="18" charset="0"/>
              <a:cs typeface="Times New Roman" pitchFamily="18" charset="0"/>
            </a:endParaRPr>
          </a:p>
        </p:txBody>
      </p:sp>
      <p:sp>
        <p:nvSpPr>
          <p:cNvPr id="7" name="Rectangle 6"/>
          <p:cNvSpPr/>
          <p:nvPr/>
        </p:nvSpPr>
        <p:spPr>
          <a:xfrm>
            <a:off x="424136" y="2446110"/>
            <a:ext cx="11953328" cy="393954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00B0F0"/>
                </a:solidFill>
                <a:latin typeface="Times New Roman" pitchFamily="18" charset="0"/>
                <a:cs typeface="Times New Roman" pitchFamily="18" charset="0"/>
              </a:rPr>
              <a:t>Method </a:t>
            </a:r>
            <a:r>
              <a:rPr lang="en-US" b="1" dirty="0">
                <a:solidFill>
                  <a:srgbClr val="00B0F0"/>
                </a:solidFill>
                <a:latin typeface="Times New Roman" pitchFamily="18" charset="0"/>
                <a:cs typeface="Times New Roman" pitchFamily="18" charset="0"/>
              </a:rPr>
              <a:t>1: The classical method </a:t>
            </a:r>
            <a:endParaRPr lang="en-US" b="1" dirty="0" smtClean="0">
              <a:solidFill>
                <a:srgbClr val="00B0F0"/>
              </a:solidFill>
              <a:latin typeface="Times New Roman" pitchFamily="18" charset="0"/>
              <a:cs typeface="Times New Roman" pitchFamily="18" charset="0"/>
            </a:endParaRPr>
          </a:p>
          <a:p>
            <a:pPr marL="982980" lvl="1" indent="-342900" algn="just">
              <a:buFont typeface="Wingdings" pitchFamily="2" charset="2"/>
              <a:buChar char="Ø"/>
            </a:pPr>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attempts to minimize the amount of </a:t>
            </a:r>
            <a:r>
              <a:rPr lang="en-US" dirty="0" smtClean="0">
                <a:latin typeface="Times New Roman" pitchFamily="18" charset="0"/>
                <a:cs typeface="Times New Roman" pitchFamily="18" charset="0"/>
              </a:rPr>
              <a:t>hardware, in </a:t>
            </a:r>
            <a:r>
              <a:rPr lang="en-US" dirty="0">
                <a:latin typeface="Times New Roman" pitchFamily="18" charset="0"/>
                <a:cs typeface="Times New Roman" pitchFamily="18" charset="0"/>
              </a:rPr>
              <a:t>particular, by using only </a:t>
            </a:r>
            <a:r>
              <a:rPr lang="en-US" b="1" dirty="0" smtClean="0">
                <a:latin typeface="Times New Roman" pitchFamily="18" charset="0"/>
                <a:cs typeface="Times New Roman" pitchFamily="18" charset="0"/>
              </a:rPr>
              <a:t>┌log</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P┐flip-flops </a:t>
            </a:r>
            <a:r>
              <a:rPr lang="en-US" b="1" dirty="0">
                <a:latin typeface="Times New Roman" pitchFamily="18" charset="0"/>
                <a:cs typeface="Times New Roman" pitchFamily="18" charset="0"/>
              </a:rPr>
              <a:t>to realize a F-state circuit</a:t>
            </a:r>
            <a:r>
              <a:rPr lang="en-US" b="1" dirty="0" smtClean="0">
                <a:latin typeface="Times New Roman" pitchFamily="18" charset="0"/>
                <a:cs typeface="Times New Roman" pitchFamily="18" charset="0"/>
              </a:rPr>
              <a:t>.</a:t>
            </a:r>
          </a:p>
          <a:p>
            <a:pPr marL="982980" lvl="1" indent="-342900" algn="just">
              <a:buFont typeface="Wingdings" pitchFamily="2" charset="2"/>
              <a:buChar char="Ø"/>
            </a:pPr>
            <a:r>
              <a:rPr lang="en-IN" dirty="0" smtClean="0">
                <a:latin typeface="Times New Roman" pitchFamily="18" charset="0"/>
                <a:cs typeface="Times New Roman" pitchFamily="18" charset="0"/>
              </a:rPr>
              <a:t>High Design </a:t>
            </a:r>
            <a:r>
              <a:rPr lang="en-IN" dirty="0">
                <a:latin typeface="Times New Roman" pitchFamily="18" charset="0"/>
                <a:cs typeface="Times New Roman" pitchFamily="18" charset="0"/>
              </a:rPr>
              <a:t>Complexity.</a:t>
            </a:r>
          </a:p>
          <a:p>
            <a:pPr marL="982980" lvl="1" indent="-342900" algn="just">
              <a:buFont typeface="Wingdings" pitchFamily="2" charset="2"/>
              <a:buChar char="Ø"/>
            </a:pPr>
            <a:r>
              <a:rPr lang="en-IN" dirty="0" smtClean="0">
                <a:latin typeface="Times New Roman" pitchFamily="18" charset="0"/>
                <a:cs typeface="Times New Roman" pitchFamily="18" charset="0"/>
              </a:rPr>
              <a:t>Less Hardware resources required.</a:t>
            </a:r>
            <a:endParaRPr lang="en-US" dirty="0" smtClean="0">
              <a:latin typeface="Times New Roman" pitchFamily="18" charset="0"/>
              <a:cs typeface="Times New Roman" pitchFamily="18" charset="0"/>
            </a:endParaRPr>
          </a:p>
          <a:p>
            <a:pPr marL="342900" indent="-342900" algn="just">
              <a:buFont typeface="Wingdings" pitchFamily="2" charset="2"/>
              <a:buChar char="Ø"/>
            </a:pPr>
            <a:endParaRPr lang="en-US" dirty="0">
              <a:latin typeface="Times New Roman" pitchFamily="18" charset="0"/>
              <a:cs typeface="Times New Roman" pitchFamily="18" charset="0"/>
            </a:endParaRPr>
          </a:p>
          <a:p>
            <a:pPr algn="just"/>
            <a:r>
              <a:rPr lang="en-US" b="1" dirty="0" smtClean="0">
                <a:solidFill>
                  <a:srgbClr val="00B0F0"/>
                </a:solidFill>
                <a:latin typeface="Times New Roman" pitchFamily="18" charset="0"/>
                <a:cs typeface="Times New Roman" pitchFamily="18" charset="0"/>
              </a:rPr>
              <a:t>Method </a:t>
            </a:r>
            <a:r>
              <a:rPr lang="en-US" b="1" dirty="0">
                <a:solidFill>
                  <a:srgbClr val="00B0F0"/>
                </a:solidFill>
                <a:latin typeface="Times New Roman" pitchFamily="18" charset="0"/>
                <a:cs typeface="Times New Roman" pitchFamily="18" charset="0"/>
              </a:rPr>
              <a:t>2</a:t>
            </a:r>
            <a:r>
              <a:rPr lang="en-US" b="1" dirty="0" smtClean="0">
                <a:solidFill>
                  <a:srgbClr val="00B0F0"/>
                </a:solidFill>
                <a:latin typeface="Times New Roman" pitchFamily="18" charset="0"/>
                <a:cs typeface="Times New Roman" pitchFamily="18" charset="0"/>
              </a:rPr>
              <a:t>: One-Hot Method </a:t>
            </a:r>
          </a:p>
          <a:p>
            <a:pPr marL="982980" lvl="1" indent="-342900" algn="just">
              <a:buFont typeface="Wingdings" pitchFamily="2" charset="2"/>
              <a:buChar char="Ø"/>
            </a:pPr>
            <a:r>
              <a:rPr lang="en-US" b="1" dirty="0" smtClean="0">
                <a:latin typeface="Times New Roman" pitchFamily="18" charset="0"/>
                <a:cs typeface="Times New Roman" pitchFamily="18" charset="0"/>
              </a:rPr>
              <a:t>P number of flip-flops,</a:t>
            </a:r>
            <a:r>
              <a:rPr lang="en-US" dirty="0" smtClean="0">
                <a:latin typeface="Times New Roman" pitchFamily="18" charset="0"/>
                <a:cs typeface="Times New Roman" pitchFamily="18" charset="0"/>
              </a:rPr>
              <a:t> where P=number of states. </a:t>
            </a:r>
            <a:endParaRPr lang="en-IN" dirty="0" smtClean="0">
              <a:latin typeface="Times New Roman" pitchFamily="18" charset="0"/>
              <a:cs typeface="Times New Roman" pitchFamily="18" charset="0"/>
            </a:endParaRPr>
          </a:p>
          <a:p>
            <a:pPr marL="982980" lvl="1" indent="-342900" algn="just">
              <a:buFont typeface="Wingdings" pitchFamily="2" charset="2"/>
              <a:buChar char="Ø"/>
            </a:pPr>
            <a:r>
              <a:rPr lang="en-IN" dirty="0" smtClean="0">
                <a:latin typeface="Times New Roman" pitchFamily="18" charset="0"/>
                <a:cs typeface="Times New Roman" pitchFamily="18" charset="0"/>
              </a:rPr>
              <a:t>Low Design Complexity.</a:t>
            </a:r>
          </a:p>
          <a:p>
            <a:pPr marL="982980" lvl="1" indent="-342900" algn="just">
              <a:buFont typeface="Wingdings" pitchFamily="2" charset="2"/>
              <a:buChar char="Ø"/>
            </a:pPr>
            <a:r>
              <a:rPr lang="en-IN" dirty="0" smtClean="0">
                <a:latin typeface="Times New Roman" pitchFamily="18" charset="0"/>
                <a:cs typeface="Times New Roman" pitchFamily="18" charset="0"/>
              </a:rPr>
              <a:t>More Hardware required and its occupied more space. </a:t>
            </a:r>
            <a:endParaRPr lang="en-IN" dirty="0">
              <a:latin typeface="Times New Roman" pitchFamily="18" charset="0"/>
              <a:cs typeface="Times New Roman" pitchFamily="18" charset="0"/>
            </a:endParaRPr>
          </a:p>
        </p:txBody>
      </p:sp>
    </p:spTree>
    <p:extLst>
      <p:ext uri="{BB962C8B-B14F-4D97-AF65-F5344CB8AC3E}">
        <p14:creationId xmlns="" xmlns:p14="http://schemas.microsoft.com/office/powerpoint/2010/main" val="2534807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97974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Collisions Control Scheme:</a:t>
            </a:r>
            <a:endParaRPr lang="en-IN" b="1" dirty="0">
              <a:latin typeface="Times New Roman" pitchFamily="18" charset="0"/>
              <a:cs typeface="Times New Roman" pitchFamily="18" charset="0"/>
            </a:endParaRPr>
          </a:p>
        </p:txBody>
      </p:sp>
      <p:sp>
        <p:nvSpPr>
          <p:cNvPr id="6" name="TextBox 5"/>
          <p:cNvSpPr txBox="1"/>
          <p:nvPr/>
        </p:nvSpPr>
        <p:spPr>
          <a:xfrm>
            <a:off x="347705" y="1560240"/>
            <a:ext cx="1718740" cy="477054"/>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just"/>
            <a:r>
              <a:rPr lang="en-IN" b="1" dirty="0" smtClean="0">
                <a:latin typeface="Times New Roman" pitchFamily="18" charset="0"/>
                <a:cs typeface="Times New Roman" pitchFamily="18" charset="0"/>
              </a:rPr>
              <a:t>Algorithm:</a:t>
            </a:r>
            <a:endParaRPr lang="en-IN" b="1" dirty="0">
              <a:latin typeface="Times New Roman" pitchFamily="18" charset="0"/>
              <a:cs typeface="Times New Roman" pitchFamily="18" charset="0"/>
            </a:endParaRPr>
          </a:p>
        </p:txBody>
      </p:sp>
      <p:sp>
        <p:nvSpPr>
          <p:cNvPr id="7" name="TextBox 6"/>
          <p:cNvSpPr txBox="1"/>
          <p:nvPr/>
        </p:nvSpPr>
        <p:spPr>
          <a:xfrm>
            <a:off x="793745" y="2424336"/>
            <a:ext cx="9719969" cy="5016758"/>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marL="457200" indent="-457200" algn="just">
              <a:buFont typeface="+mj-lt"/>
              <a:buAutoNum type="arabicPeriod"/>
            </a:pPr>
            <a:r>
              <a:rPr lang="en-IN" sz="3200" dirty="0" smtClean="0">
                <a:latin typeface="Times New Roman" pitchFamily="18" charset="0"/>
                <a:cs typeface="Times New Roman" pitchFamily="18" charset="0"/>
              </a:rPr>
              <a:t>Initialize CV</a:t>
            </a:r>
            <a:r>
              <a:rPr lang="en-IN" sz="3200" baseline="-25000" dirty="0" smtClean="0">
                <a:latin typeface="Times New Roman" pitchFamily="18" charset="0"/>
                <a:cs typeface="Times New Roman" pitchFamily="18" charset="0"/>
              </a:rPr>
              <a:t>0</a:t>
            </a:r>
            <a:r>
              <a:rPr lang="en-IN" sz="3200" dirty="0" smtClean="0">
                <a:latin typeface="Times New Roman" pitchFamily="18" charset="0"/>
                <a:cs typeface="Times New Roman" pitchFamily="18" charset="0"/>
              </a:rPr>
              <a:t> with F,</a:t>
            </a:r>
          </a:p>
          <a:p>
            <a:pPr algn="just"/>
            <a:r>
              <a:rPr lang="en-IN" sz="3200" dirty="0">
                <a:latin typeface="Times New Roman" pitchFamily="18" charset="0"/>
                <a:cs typeface="Times New Roman" pitchFamily="18" charset="0"/>
              </a:rPr>
              <a:t>	</a:t>
            </a:r>
            <a:r>
              <a:rPr lang="en-IN" sz="3200" b="1" dirty="0" smtClean="0">
                <a:latin typeface="Times New Roman" pitchFamily="18" charset="0"/>
                <a:cs typeface="Times New Roman" pitchFamily="18" charset="0"/>
              </a:rPr>
              <a:t>CR = 00000</a:t>
            </a:r>
            <a:r>
              <a:rPr lang="en-IN" sz="3200" dirty="0" smtClean="0">
                <a:latin typeface="Times New Roman" pitchFamily="18" charset="0"/>
                <a:cs typeface="Times New Roman" pitchFamily="18" charset="0"/>
              </a:rPr>
              <a:t> at t = 0</a:t>
            </a:r>
          </a:p>
          <a:p>
            <a:pPr marL="457200" indent="-457200" algn="just">
              <a:buFont typeface="+mj-lt"/>
              <a:buAutoNum type="arabicPeriod" startAt="2"/>
            </a:pPr>
            <a:r>
              <a:rPr lang="en-IN" sz="3200" b="1" dirty="0" smtClean="0">
                <a:latin typeface="Times New Roman" pitchFamily="18" charset="0"/>
                <a:cs typeface="Times New Roman" pitchFamily="18" charset="0"/>
              </a:rPr>
              <a:t>CR = CR or CV</a:t>
            </a:r>
            <a:r>
              <a:rPr lang="en-IN" sz="3200" b="1" baseline="-25000" dirty="0" smtClean="0">
                <a:latin typeface="Times New Roman" pitchFamily="18" charset="0"/>
                <a:cs typeface="Times New Roman" pitchFamily="18" charset="0"/>
              </a:rPr>
              <a:t>0</a:t>
            </a:r>
          </a:p>
          <a:p>
            <a:pPr marL="457200" indent="-457200" algn="just">
              <a:buFont typeface="+mj-lt"/>
              <a:buAutoNum type="arabicPeriod" startAt="2"/>
            </a:pPr>
            <a:r>
              <a:rPr lang="en-IN" sz="3200" dirty="0">
                <a:latin typeface="Times New Roman" pitchFamily="18" charset="0"/>
                <a:cs typeface="Times New Roman" pitchFamily="18" charset="0"/>
              </a:rPr>
              <a:t>CR =</a:t>
            </a:r>
            <a:r>
              <a:rPr lang="en-IN" sz="3200" dirty="0" smtClean="0">
                <a:latin typeface="Times New Roman" pitchFamily="18" charset="0"/>
                <a:cs typeface="Times New Roman" pitchFamily="18" charset="0"/>
              </a:rPr>
              <a:t>{</a:t>
            </a:r>
            <a:r>
              <a:rPr lang="en-IN" sz="3200" dirty="0">
                <a:latin typeface="Times New Roman" pitchFamily="18" charset="0"/>
                <a:cs typeface="Times New Roman" pitchFamily="18" charset="0"/>
              </a:rPr>
              <a:t>CR</a:t>
            </a:r>
            <a:r>
              <a:rPr lang="en-IN" sz="3200" baseline="-25000" dirty="0">
                <a:latin typeface="Times New Roman" pitchFamily="18" charset="0"/>
                <a:cs typeface="Times New Roman" pitchFamily="18" charset="0"/>
              </a:rPr>
              <a:t>1</a:t>
            </a:r>
            <a:r>
              <a:rPr lang="en-IN" sz="3200" dirty="0">
                <a:latin typeface="Times New Roman" pitchFamily="18" charset="0"/>
                <a:cs typeface="Times New Roman" pitchFamily="18" charset="0"/>
              </a:rPr>
              <a:t>:CR</a:t>
            </a:r>
            <a:r>
              <a:rPr lang="en-IN" sz="3200" baseline="-25000" dirty="0">
                <a:latin typeface="Times New Roman" pitchFamily="18" charset="0"/>
                <a:cs typeface="Times New Roman" pitchFamily="18" charset="0"/>
              </a:rPr>
              <a:t>M</a:t>
            </a:r>
            <a:r>
              <a:rPr lang="en-IN" sz="3200" dirty="0" smtClean="0">
                <a:latin typeface="Times New Roman" pitchFamily="18" charset="0"/>
                <a:cs typeface="Times New Roman" pitchFamily="18" charset="0"/>
              </a:rPr>
              <a:t>}; </a:t>
            </a:r>
          </a:p>
          <a:p>
            <a:pPr algn="just"/>
            <a:r>
              <a:rPr lang="en-IN" sz="3200" dirty="0">
                <a:latin typeface="Times New Roman" pitchFamily="18" charset="0"/>
                <a:cs typeface="Times New Roman" pitchFamily="18" charset="0"/>
              </a:rPr>
              <a:t>	</a:t>
            </a:r>
            <a:r>
              <a:rPr lang="en-IN" sz="3200" b="1" dirty="0" smtClean="0">
                <a:latin typeface="Times New Roman" pitchFamily="18" charset="0"/>
                <a:cs typeface="Times New Roman" pitchFamily="18" charset="0"/>
              </a:rPr>
              <a:t>CR</a:t>
            </a:r>
            <a:r>
              <a:rPr lang="en-IN" sz="3200" b="1" baseline="-25000" dirty="0" smtClean="0">
                <a:latin typeface="Times New Roman" pitchFamily="18" charset="0"/>
                <a:cs typeface="Times New Roman" pitchFamily="18" charset="0"/>
              </a:rPr>
              <a:t>1</a:t>
            </a:r>
            <a:r>
              <a:rPr lang="en-IN" sz="3200" b="1" dirty="0" smtClean="0">
                <a:latin typeface="Times New Roman" pitchFamily="18" charset="0"/>
                <a:cs typeface="Times New Roman" pitchFamily="18" charset="0"/>
              </a:rPr>
              <a:t> = 0; </a:t>
            </a:r>
            <a:r>
              <a:rPr lang="en-IN" sz="3200" dirty="0" smtClean="0">
                <a:latin typeface="Times New Roman" pitchFamily="18" charset="0"/>
                <a:cs typeface="Times New Roman" pitchFamily="18" charset="0"/>
              </a:rPr>
              <a:t>new instructions being issued at t = t+1.</a:t>
            </a:r>
          </a:p>
          <a:p>
            <a:pPr algn="just"/>
            <a:r>
              <a:rPr lang="en-IN" sz="3200" baseline="-25000" dirty="0">
                <a:latin typeface="Times New Roman" pitchFamily="18" charset="0"/>
                <a:cs typeface="Times New Roman" pitchFamily="18" charset="0"/>
              </a:rPr>
              <a:t>	</a:t>
            </a:r>
            <a:r>
              <a:rPr lang="en-IN" sz="3200" dirty="0" smtClean="0">
                <a:latin typeface="Times New Roman" pitchFamily="18" charset="0"/>
                <a:cs typeface="Times New Roman" pitchFamily="18" charset="0"/>
              </a:rPr>
              <a:t>Shift CR Left one bit and do CR or CV</a:t>
            </a:r>
            <a:r>
              <a:rPr lang="en-IN" sz="3200" baseline="-25000" dirty="0" smtClean="0">
                <a:latin typeface="Times New Roman" pitchFamily="18" charset="0"/>
                <a:cs typeface="Times New Roman" pitchFamily="18" charset="0"/>
              </a:rPr>
              <a:t>0 </a:t>
            </a:r>
            <a:r>
              <a:rPr lang="en-IN" sz="3200" dirty="0" smtClean="0">
                <a:latin typeface="Times New Roman" pitchFamily="18" charset="0"/>
                <a:cs typeface="Times New Roman" pitchFamily="18" charset="0"/>
              </a:rPr>
              <a:t>(update)</a:t>
            </a:r>
          </a:p>
          <a:p>
            <a:pPr algn="just"/>
            <a:r>
              <a:rPr lang="en-IN" sz="3200" dirty="0">
                <a:latin typeface="Times New Roman" pitchFamily="18" charset="0"/>
                <a:cs typeface="Times New Roman" pitchFamily="18" charset="0"/>
              </a:rPr>
              <a:t>	</a:t>
            </a:r>
            <a:r>
              <a:rPr lang="en-IN" sz="3200" dirty="0" smtClean="0">
                <a:latin typeface="Times New Roman" pitchFamily="18" charset="0"/>
                <a:cs typeface="Times New Roman" pitchFamily="18" charset="0"/>
              </a:rPr>
              <a:t>else if </a:t>
            </a:r>
            <a:r>
              <a:rPr lang="en-IN" sz="3200" b="1" dirty="0">
                <a:latin typeface="Times New Roman" pitchFamily="18" charset="0"/>
                <a:cs typeface="Times New Roman" pitchFamily="18" charset="0"/>
              </a:rPr>
              <a:t>CR</a:t>
            </a:r>
            <a:r>
              <a:rPr lang="en-IN" sz="3200" b="1" baseline="-25000" dirty="0">
                <a:latin typeface="Times New Roman" pitchFamily="18" charset="0"/>
                <a:cs typeface="Times New Roman" pitchFamily="18" charset="0"/>
              </a:rPr>
              <a:t>1</a:t>
            </a:r>
            <a:r>
              <a:rPr lang="en-IN" sz="3200" b="1" dirty="0">
                <a:latin typeface="Times New Roman" pitchFamily="18" charset="0"/>
                <a:cs typeface="Times New Roman" pitchFamily="18" charset="0"/>
              </a:rPr>
              <a:t> = </a:t>
            </a:r>
            <a:r>
              <a:rPr lang="en-IN" sz="3200" b="1" dirty="0" smtClean="0">
                <a:latin typeface="Times New Roman" pitchFamily="18" charset="0"/>
                <a:cs typeface="Times New Roman" pitchFamily="18" charset="0"/>
              </a:rPr>
              <a:t>1 </a:t>
            </a:r>
            <a:r>
              <a:rPr lang="en-IN" sz="3200" dirty="0" smtClean="0">
                <a:latin typeface="Times New Roman" pitchFamily="18" charset="0"/>
                <a:cs typeface="Times New Roman" pitchFamily="18" charset="0"/>
              </a:rPr>
              <a:t>then, no new instruction at </a:t>
            </a:r>
            <a:r>
              <a:rPr lang="en-IN" sz="3200" dirty="0">
                <a:latin typeface="Times New Roman" pitchFamily="18" charset="0"/>
                <a:cs typeface="Times New Roman" pitchFamily="18" charset="0"/>
              </a:rPr>
              <a:t>t = t+1.</a:t>
            </a:r>
          </a:p>
          <a:p>
            <a:pPr algn="just"/>
            <a:r>
              <a:rPr lang="en-IN" sz="3200" dirty="0" smtClean="0">
                <a:latin typeface="Times New Roman" pitchFamily="18" charset="0"/>
                <a:cs typeface="Times New Roman" pitchFamily="18" charset="0"/>
              </a:rPr>
              <a:t>		and do Left shit of CR. </a:t>
            </a:r>
          </a:p>
          <a:p>
            <a:pPr algn="just"/>
            <a:endParaRPr lang="en-IN" sz="3200" dirty="0">
              <a:latin typeface="Times New Roman" pitchFamily="18" charset="0"/>
              <a:cs typeface="Times New Roman" pitchFamily="18" charset="0"/>
            </a:endParaRPr>
          </a:p>
          <a:p>
            <a:pPr algn="just"/>
            <a:r>
              <a:rPr lang="en-US" sz="3200" b="1" dirty="0">
                <a:solidFill>
                  <a:srgbClr val="FF0000"/>
                </a:solidFill>
                <a:latin typeface="Times New Roman" pitchFamily="18" charset="0"/>
                <a:cs typeface="Times New Roman" pitchFamily="18" charset="0"/>
              </a:rPr>
              <a:t>or </a:t>
            </a:r>
            <a:r>
              <a:rPr lang="en-US" sz="3200" b="1" dirty="0">
                <a:solidFill>
                  <a:schemeClr val="tx1"/>
                </a:solidFill>
                <a:latin typeface="Times New Roman" pitchFamily="18" charset="0"/>
                <a:cs typeface="Times New Roman" pitchFamily="18" charset="0"/>
              </a:rPr>
              <a:t>denotes </a:t>
            </a:r>
            <a:r>
              <a:rPr lang="en-US" sz="3200" b="1" dirty="0">
                <a:solidFill>
                  <a:srgbClr val="FF0000"/>
                </a:solidFill>
                <a:latin typeface="Times New Roman" pitchFamily="18" charset="0"/>
                <a:cs typeface="Times New Roman" pitchFamily="18" charset="0"/>
              </a:rPr>
              <a:t>the bitwise OR operation</a:t>
            </a:r>
            <a:endParaRPr lang="en-IN" sz="3200" b="1" dirty="0" smtClean="0">
              <a:solidFill>
                <a:srgbClr val="FF00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7726723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97974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Collisions Control Scheme:</a:t>
            </a:r>
            <a:endParaRPr lang="en-IN" b="1" dirty="0">
              <a:latin typeface="Times New Roman" pitchFamily="18" charset="0"/>
              <a:cs typeface="Times New Roman" pitchFamily="18" charset="0"/>
            </a:endParaRPr>
          </a:p>
        </p:txBody>
      </p:sp>
      <p:sp>
        <p:nvSpPr>
          <p:cNvPr id="6" name="TextBox 5"/>
          <p:cNvSpPr txBox="1"/>
          <p:nvPr/>
        </p:nvSpPr>
        <p:spPr>
          <a:xfrm>
            <a:off x="712168" y="1776264"/>
            <a:ext cx="1503938" cy="4770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b="1" dirty="0" smtClean="0">
                <a:latin typeface="Times New Roman" pitchFamily="18" charset="0"/>
                <a:cs typeface="Times New Roman" pitchFamily="18" charset="0"/>
              </a:rPr>
              <a:t>Example:</a:t>
            </a:r>
            <a:endParaRPr lang="en-IN" b="1" dirty="0">
              <a:latin typeface="Times New Roman" pitchFamily="18" charset="0"/>
              <a:cs typeface="Times New Roman" pitchFamily="18" charset="0"/>
            </a:endParaRPr>
          </a:p>
        </p:txBody>
      </p:sp>
      <p:sp>
        <p:nvSpPr>
          <p:cNvPr id="7" name="TextBox 6"/>
          <p:cNvSpPr txBox="1"/>
          <p:nvPr/>
        </p:nvSpPr>
        <p:spPr>
          <a:xfrm>
            <a:off x="1481550" y="2589875"/>
            <a:ext cx="2133854" cy="1246495"/>
          </a:xfrm>
          <a:prstGeom prst="rect">
            <a:avLst/>
          </a:prstGeom>
          <a:noFill/>
        </p:spPr>
        <p:txBody>
          <a:bodyPr wrap="none" rtlCol="0">
            <a:spAutoFit/>
          </a:bodyPr>
          <a:lstStyle/>
          <a:p>
            <a:r>
              <a:rPr lang="en-IN" b="1" dirty="0" smtClean="0">
                <a:latin typeface="Times New Roman" pitchFamily="18" charset="0"/>
                <a:cs typeface="Times New Roman" pitchFamily="18" charset="0"/>
              </a:rPr>
              <a:t>F = {1, 4, 5}</a:t>
            </a:r>
          </a:p>
          <a:p>
            <a:r>
              <a:rPr lang="en-IN" b="1" dirty="0" smtClean="0">
                <a:latin typeface="Times New Roman" pitchFamily="18" charset="0"/>
                <a:cs typeface="Times New Roman" pitchFamily="18" charset="0"/>
              </a:rPr>
              <a:t>m = 5</a:t>
            </a:r>
          </a:p>
          <a:p>
            <a:r>
              <a:rPr lang="en-IN" b="1" dirty="0" smtClean="0">
                <a:latin typeface="Times New Roman" pitchFamily="18" charset="0"/>
                <a:cs typeface="Times New Roman" pitchFamily="18" charset="0"/>
              </a:rPr>
              <a:t>CV</a:t>
            </a:r>
            <a:r>
              <a:rPr lang="en-IN" b="1" baseline="-25000" dirty="0" smtClean="0">
                <a:latin typeface="Times New Roman" pitchFamily="18" charset="0"/>
                <a:cs typeface="Times New Roman" pitchFamily="18" charset="0"/>
              </a:rPr>
              <a:t>0</a:t>
            </a:r>
            <a:r>
              <a:rPr lang="en-IN" b="1" dirty="0" smtClean="0">
                <a:latin typeface="Times New Roman" pitchFamily="18" charset="0"/>
                <a:cs typeface="Times New Roman" pitchFamily="18" charset="0"/>
              </a:rPr>
              <a:t> = {10011}</a:t>
            </a:r>
            <a:endParaRPr lang="en-IN" b="1" dirty="0">
              <a:latin typeface="Times New Roman" pitchFamily="18" charset="0"/>
              <a:cs typeface="Times New Roman" pitchFamily="18" charset="0"/>
            </a:endParaRPr>
          </a:p>
        </p:txBody>
      </p:sp>
    </p:spTree>
    <p:extLst>
      <p:ext uri="{BB962C8B-B14F-4D97-AF65-F5344CB8AC3E}">
        <p14:creationId xmlns="" xmlns:p14="http://schemas.microsoft.com/office/powerpoint/2010/main" val="20680389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97974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Collisions Control Scheme:</a:t>
            </a:r>
            <a:endParaRPr lang="en-IN" b="1" dirty="0">
              <a:latin typeface="Times New Roman" pitchFamily="18" charset="0"/>
              <a:cs typeface="Times New Roman" pitchFamily="18" charset="0"/>
            </a:endParaRPr>
          </a:p>
        </p:txBody>
      </p:sp>
      <p:sp>
        <p:nvSpPr>
          <p:cNvPr id="6" name="TextBox 5"/>
          <p:cNvSpPr txBox="1"/>
          <p:nvPr/>
        </p:nvSpPr>
        <p:spPr>
          <a:xfrm>
            <a:off x="712168" y="1776264"/>
            <a:ext cx="1503938" cy="4770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b="1" dirty="0" smtClean="0">
                <a:latin typeface="Times New Roman" pitchFamily="18" charset="0"/>
                <a:cs typeface="Times New Roman" pitchFamily="18" charset="0"/>
              </a:rPr>
              <a:t>Example:</a:t>
            </a:r>
            <a:endParaRPr lang="en-IN" b="1" dirty="0">
              <a:latin typeface="Times New Roman" pitchFamily="18" charset="0"/>
              <a:cs typeface="Times New Roman" pitchFamily="18" charset="0"/>
            </a:endParaRPr>
          </a:p>
        </p:txBody>
      </p:sp>
      <p:sp>
        <p:nvSpPr>
          <p:cNvPr id="7" name="TextBox 6"/>
          <p:cNvSpPr txBox="1"/>
          <p:nvPr/>
        </p:nvSpPr>
        <p:spPr>
          <a:xfrm>
            <a:off x="397210" y="2540459"/>
            <a:ext cx="2133854" cy="1246495"/>
          </a:xfrm>
          <a:prstGeom prst="rect">
            <a:avLst/>
          </a:prstGeom>
          <a:noFill/>
        </p:spPr>
        <p:txBody>
          <a:bodyPr wrap="none" rtlCol="0">
            <a:spAutoFit/>
          </a:bodyPr>
          <a:lstStyle/>
          <a:p>
            <a:r>
              <a:rPr lang="en-IN" b="1" dirty="0" smtClean="0">
                <a:latin typeface="Times New Roman" pitchFamily="18" charset="0"/>
                <a:cs typeface="Times New Roman" pitchFamily="18" charset="0"/>
              </a:rPr>
              <a:t>F = {1, 4, 5}</a:t>
            </a:r>
          </a:p>
          <a:p>
            <a:r>
              <a:rPr lang="en-IN" b="1" dirty="0" smtClean="0">
                <a:latin typeface="Times New Roman" pitchFamily="18" charset="0"/>
                <a:cs typeface="Times New Roman" pitchFamily="18" charset="0"/>
              </a:rPr>
              <a:t>m = 5</a:t>
            </a:r>
          </a:p>
          <a:p>
            <a:r>
              <a:rPr lang="en-IN" b="1" dirty="0" smtClean="0">
                <a:latin typeface="Times New Roman" pitchFamily="18" charset="0"/>
                <a:cs typeface="Times New Roman" pitchFamily="18" charset="0"/>
              </a:rPr>
              <a:t>CV</a:t>
            </a:r>
            <a:r>
              <a:rPr lang="en-IN" b="1" baseline="-25000" dirty="0" smtClean="0">
                <a:latin typeface="Times New Roman" pitchFamily="18" charset="0"/>
                <a:cs typeface="Times New Roman" pitchFamily="18" charset="0"/>
              </a:rPr>
              <a:t>0</a:t>
            </a:r>
            <a:r>
              <a:rPr lang="en-IN" b="1" dirty="0" smtClean="0">
                <a:latin typeface="Times New Roman" pitchFamily="18" charset="0"/>
                <a:cs typeface="Times New Roman" pitchFamily="18" charset="0"/>
              </a:rPr>
              <a:t> = {10011}</a:t>
            </a:r>
            <a:endParaRPr lang="en-IN" b="1" dirty="0">
              <a:latin typeface="Times New Roman" pitchFamily="18" charset="0"/>
              <a:cs typeface="Times New Roman" pitchFamily="18" charset="0"/>
            </a:endParaRPr>
          </a:p>
        </p:txBody>
      </p:sp>
      <p:sp>
        <p:nvSpPr>
          <p:cNvPr id="8" name="TextBox 7"/>
          <p:cNvSpPr txBox="1"/>
          <p:nvPr/>
        </p:nvSpPr>
        <p:spPr>
          <a:xfrm>
            <a:off x="4296649" y="740846"/>
            <a:ext cx="7216719" cy="8956298"/>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marL="571500" indent="-571500">
              <a:buFont typeface="+mj-lt"/>
              <a:buAutoNum type="romanLcPeriod"/>
            </a:pPr>
            <a:r>
              <a:rPr lang="en-IN" sz="2400" dirty="0" smtClean="0">
                <a:latin typeface="Times New Roman" pitchFamily="18" charset="0"/>
                <a:cs typeface="Times New Roman" pitchFamily="18" charset="0"/>
              </a:rPr>
              <a:t>t = 0		CR = 00000</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CR</a:t>
            </a:r>
            <a:r>
              <a:rPr lang="en-IN" sz="2400" baseline="-25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 = 0; New instruction at t=1; </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Left Shift CR = 00000</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Update </a:t>
            </a:r>
            <a:r>
              <a:rPr lang="en-IN" sz="2400" dirty="0">
                <a:latin typeface="Times New Roman" pitchFamily="18" charset="0"/>
                <a:cs typeface="Times New Roman" pitchFamily="18" charset="0"/>
              </a:rPr>
              <a:t>CR </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CR or CV</a:t>
            </a:r>
            <a:r>
              <a:rPr lang="en-IN" sz="2400" baseline="-25000" dirty="0">
                <a:latin typeface="Times New Roman" pitchFamily="18" charset="0"/>
                <a:cs typeface="Times New Roman" pitchFamily="18" charset="0"/>
              </a:rPr>
              <a:t>0 </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10011</a:t>
            </a:r>
          </a:p>
          <a:p>
            <a:endParaRPr lang="en-IN" sz="2400" dirty="0" smtClean="0">
              <a:latin typeface="Times New Roman" pitchFamily="18" charset="0"/>
              <a:cs typeface="Times New Roman" pitchFamily="18" charset="0"/>
            </a:endParaRPr>
          </a:p>
          <a:p>
            <a:pPr marL="571500" indent="-571500">
              <a:buFont typeface="+mj-lt"/>
              <a:buAutoNum type="romanLcPeriod" startAt="2"/>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1</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CR </a:t>
            </a:r>
            <a:r>
              <a:rPr lang="en-IN" sz="2400" dirty="0">
                <a:latin typeface="Times New Roman" pitchFamily="18" charset="0"/>
                <a:cs typeface="Times New Roman" pitchFamily="18" charset="0"/>
              </a:rPr>
              <a:t>= 10011</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CR</a:t>
            </a:r>
            <a:r>
              <a:rPr lang="en-IN" sz="2400" baseline="-25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1; No New </a:t>
            </a:r>
            <a:r>
              <a:rPr lang="en-IN" sz="2400" dirty="0">
                <a:latin typeface="Times New Roman" pitchFamily="18" charset="0"/>
                <a:cs typeface="Times New Roman" pitchFamily="18" charset="0"/>
              </a:rPr>
              <a:t>instruction at </a:t>
            </a:r>
            <a:r>
              <a:rPr lang="en-IN" sz="2400" dirty="0" smtClean="0">
                <a:latin typeface="Times New Roman" pitchFamily="18" charset="0"/>
                <a:cs typeface="Times New Roman" pitchFamily="18" charset="0"/>
              </a:rPr>
              <a:t>t=2 </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Left </a:t>
            </a:r>
            <a:r>
              <a:rPr lang="en-IN" sz="2400" dirty="0">
                <a:latin typeface="Times New Roman" pitchFamily="18" charset="0"/>
                <a:cs typeface="Times New Roman" pitchFamily="18" charset="0"/>
              </a:rPr>
              <a:t>Shift CR = </a:t>
            </a:r>
            <a:r>
              <a:rPr lang="en-IN" sz="2400" dirty="0" smtClean="0">
                <a:latin typeface="Times New Roman" pitchFamily="18" charset="0"/>
                <a:cs typeface="Times New Roman" pitchFamily="18" charset="0"/>
              </a:rPr>
              <a:t>00110</a:t>
            </a:r>
          </a:p>
          <a:p>
            <a:endParaRPr lang="en-IN" sz="2400" dirty="0">
              <a:latin typeface="Times New Roman" pitchFamily="18" charset="0"/>
              <a:cs typeface="Times New Roman" pitchFamily="18" charset="0"/>
            </a:endParaRPr>
          </a:p>
          <a:p>
            <a:pPr marL="571500" indent="-571500">
              <a:buFont typeface="+mj-lt"/>
              <a:buAutoNum type="romanLcPeriod" startAt="3"/>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2</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00110</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CR</a:t>
            </a:r>
            <a:r>
              <a:rPr lang="en-IN" sz="2400" baseline="-25000" dirty="0">
                <a:latin typeface="Times New Roman" pitchFamily="18" charset="0"/>
                <a:cs typeface="Times New Roman" pitchFamily="18" charset="0"/>
              </a:rPr>
              <a:t>1</a:t>
            </a:r>
            <a:r>
              <a:rPr lang="en-IN" sz="2400" dirty="0">
                <a:latin typeface="Times New Roman" pitchFamily="18" charset="0"/>
                <a:cs typeface="Times New Roman" pitchFamily="18" charset="0"/>
              </a:rPr>
              <a:t> = 0; New instruction at </a:t>
            </a:r>
            <a:r>
              <a:rPr lang="en-IN" sz="2400" dirty="0" smtClean="0">
                <a:latin typeface="Times New Roman" pitchFamily="18" charset="0"/>
                <a:cs typeface="Times New Roman" pitchFamily="18" charset="0"/>
              </a:rPr>
              <a:t>t=3; </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Left Shift CR = </a:t>
            </a:r>
            <a:r>
              <a:rPr lang="en-IN" sz="2400" dirty="0" smtClean="0">
                <a:latin typeface="Times New Roman" pitchFamily="18" charset="0"/>
                <a:cs typeface="Times New Roman" pitchFamily="18" charset="0"/>
              </a:rPr>
              <a:t>01100</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Update </a:t>
            </a:r>
            <a:r>
              <a:rPr lang="en-IN" sz="2400" dirty="0">
                <a:latin typeface="Times New Roman" pitchFamily="18" charset="0"/>
                <a:cs typeface="Times New Roman" pitchFamily="18" charset="0"/>
              </a:rPr>
              <a:t>CR = CR or CV</a:t>
            </a:r>
            <a:r>
              <a:rPr lang="en-IN" sz="2400" baseline="-25000" dirty="0">
                <a:latin typeface="Times New Roman" pitchFamily="18" charset="0"/>
                <a:cs typeface="Times New Roman" pitchFamily="18" charset="0"/>
              </a:rPr>
              <a:t>0 </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11111</a:t>
            </a:r>
            <a:endParaRPr lang="en-IN" sz="2400" dirty="0">
              <a:latin typeface="Times New Roman" pitchFamily="18" charset="0"/>
              <a:cs typeface="Times New Roman" pitchFamily="18" charset="0"/>
            </a:endParaRPr>
          </a:p>
          <a:p>
            <a:pPr marL="571500" indent="-571500">
              <a:buFont typeface="+mj-lt"/>
              <a:buAutoNum type="romanLcPeriod" startAt="4"/>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3</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11111</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CR</a:t>
            </a:r>
            <a:r>
              <a:rPr lang="en-IN" sz="2400" baseline="-25000" dirty="0">
                <a:latin typeface="Times New Roman" pitchFamily="18" charset="0"/>
                <a:cs typeface="Times New Roman" pitchFamily="18" charset="0"/>
              </a:rPr>
              <a:t>1</a:t>
            </a:r>
            <a:r>
              <a:rPr lang="en-IN" sz="2400" dirty="0">
                <a:latin typeface="Times New Roman" pitchFamily="18" charset="0"/>
                <a:cs typeface="Times New Roman" pitchFamily="18" charset="0"/>
              </a:rPr>
              <a:t> = 1; No New instruction at </a:t>
            </a:r>
            <a:r>
              <a:rPr lang="en-IN" sz="2400" dirty="0" smtClean="0">
                <a:latin typeface="Times New Roman" pitchFamily="18" charset="0"/>
                <a:cs typeface="Times New Roman" pitchFamily="18" charset="0"/>
              </a:rPr>
              <a:t>t=4 </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Left Shift CR = </a:t>
            </a:r>
            <a:r>
              <a:rPr lang="en-IN" sz="2400" dirty="0" smtClean="0">
                <a:latin typeface="Times New Roman" pitchFamily="18" charset="0"/>
                <a:cs typeface="Times New Roman" pitchFamily="18" charset="0"/>
              </a:rPr>
              <a:t>11110</a:t>
            </a:r>
          </a:p>
          <a:p>
            <a:pPr marL="571500" indent="-571500">
              <a:buFont typeface="+mj-lt"/>
              <a:buAutoNum type="romanLcPeriod" startAt="5"/>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4</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11100</a:t>
            </a:r>
            <a:endParaRPr lang="en-IN" sz="2400" dirty="0">
              <a:latin typeface="Times New Roman" pitchFamily="18" charset="0"/>
              <a:cs typeface="Times New Roman" pitchFamily="18" charset="0"/>
            </a:endParaRPr>
          </a:p>
          <a:p>
            <a:pPr marL="571500" indent="-571500">
              <a:buFont typeface="+mj-lt"/>
              <a:buAutoNum type="romanLcPeriod" startAt="5"/>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5</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11000</a:t>
            </a:r>
          </a:p>
          <a:p>
            <a:pPr marL="571500" indent="-571500">
              <a:buFont typeface="+mj-lt"/>
              <a:buAutoNum type="romanLcPeriod" startAt="5"/>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6</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10000</a:t>
            </a:r>
          </a:p>
          <a:p>
            <a:pPr marL="571500" indent="-571500">
              <a:buFont typeface="+mj-lt"/>
              <a:buAutoNum type="romanLcPeriod" startAt="5"/>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7</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00000</a:t>
            </a:r>
          </a:p>
          <a:p>
            <a:pPr marL="514350" indent="-514350">
              <a:buFont typeface="+mj-lt"/>
              <a:buAutoNum type="romanLcPeriod" startAt="9"/>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8</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CR</a:t>
            </a:r>
            <a:r>
              <a:rPr lang="en-IN" sz="2400" baseline="-25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0; </a:t>
            </a:r>
            <a:r>
              <a:rPr lang="en-IN" sz="2400" dirty="0">
                <a:latin typeface="Times New Roman" pitchFamily="18" charset="0"/>
                <a:cs typeface="Times New Roman" pitchFamily="18" charset="0"/>
              </a:rPr>
              <a:t>New instruction at </a:t>
            </a:r>
            <a:r>
              <a:rPr lang="en-IN" sz="2400" dirty="0" smtClean="0">
                <a:latin typeface="Times New Roman" pitchFamily="18" charset="0"/>
                <a:cs typeface="Times New Roman" pitchFamily="18" charset="0"/>
              </a:rPr>
              <a:t>t=9; </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Left Shift CR = 00000</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Update CR </a:t>
            </a:r>
            <a:r>
              <a:rPr lang="en-IN" sz="2400" dirty="0">
                <a:latin typeface="Times New Roman" pitchFamily="18" charset="0"/>
                <a:cs typeface="Times New Roman" pitchFamily="18" charset="0"/>
              </a:rPr>
              <a:t>= CR or CV</a:t>
            </a:r>
            <a:r>
              <a:rPr lang="en-IN" sz="2400" baseline="-25000" dirty="0">
                <a:latin typeface="Times New Roman" pitchFamily="18" charset="0"/>
                <a:cs typeface="Times New Roman" pitchFamily="18" charset="0"/>
              </a:rPr>
              <a:t>0 </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10011</a:t>
            </a:r>
          </a:p>
          <a:p>
            <a:pPr algn="ctr"/>
            <a:r>
              <a:rPr lang="en-IN" sz="2400" b="1" dirty="0" smtClean="0">
                <a:latin typeface="Times New Roman" pitchFamily="18" charset="0"/>
                <a:cs typeface="Times New Roman" pitchFamily="18" charset="0"/>
              </a:rPr>
              <a:t>Cycle repeats hereafter. </a:t>
            </a:r>
            <a:endParaRPr lang="en-IN" sz="2400" dirty="0">
              <a:latin typeface="Times New Roman" pitchFamily="18" charset="0"/>
              <a:cs typeface="Times New Roman" pitchFamily="18" charset="0"/>
            </a:endParaRPr>
          </a:p>
        </p:txBody>
      </p:sp>
      <p:sp>
        <p:nvSpPr>
          <p:cNvPr id="9" name="TextBox 8"/>
          <p:cNvSpPr txBox="1"/>
          <p:nvPr/>
        </p:nvSpPr>
        <p:spPr>
          <a:xfrm>
            <a:off x="2684357" y="5218995"/>
            <a:ext cx="1156086" cy="4770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b="1" dirty="0" smtClean="0">
                <a:latin typeface="Times New Roman" pitchFamily="18" charset="0"/>
                <a:cs typeface="Times New Roman" pitchFamily="18" charset="0"/>
              </a:rPr>
              <a:t>Case: I</a:t>
            </a:r>
            <a:endParaRPr lang="en-IN" b="1" dirty="0">
              <a:latin typeface="Times New Roman" pitchFamily="18" charset="0"/>
              <a:cs typeface="Times New Roman" pitchFamily="18" charset="0"/>
            </a:endParaRPr>
          </a:p>
        </p:txBody>
      </p:sp>
    </p:spTree>
    <p:extLst>
      <p:ext uri="{BB962C8B-B14F-4D97-AF65-F5344CB8AC3E}">
        <p14:creationId xmlns="" xmlns:p14="http://schemas.microsoft.com/office/powerpoint/2010/main" val="30643538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97974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Collisions Control Scheme:</a:t>
            </a:r>
            <a:endParaRPr lang="en-IN" b="1" dirty="0">
              <a:latin typeface="Times New Roman" pitchFamily="18" charset="0"/>
              <a:cs typeface="Times New Roman" pitchFamily="18" charset="0"/>
            </a:endParaRPr>
          </a:p>
        </p:txBody>
      </p:sp>
      <p:sp>
        <p:nvSpPr>
          <p:cNvPr id="6" name="TextBox 5"/>
          <p:cNvSpPr txBox="1"/>
          <p:nvPr/>
        </p:nvSpPr>
        <p:spPr>
          <a:xfrm>
            <a:off x="712168" y="1776264"/>
            <a:ext cx="1503938" cy="4770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b="1" dirty="0" smtClean="0">
                <a:latin typeface="Times New Roman" pitchFamily="18" charset="0"/>
                <a:cs typeface="Times New Roman" pitchFamily="18" charset="0"/>
              </a:rPr>
              <a:t>Example:</a:t>
            </a:r>
            <a:endParaRPr lang="en-IN" b="1" dirty="0">
              <a:latin typeface="Times New Roman" pitchFamily="18" charset="0"/>
              <a:cs typeface="Times New Roman" pitchFamily="18" charset="0"/>
            </a:endParaRPr>
          </a:p>
        </p:txBody>
      </p:sp>
      <p:sp>
        <p:nvSpPr>
          <p:cNvPr id="7" name="TextBox 6"/>
          <p:cNvSpPr txBox="1"/>
          <p:nvPr/>
        </p:nvSpPr>
        <p:spPr>
          <a:xfrm>
            <a:off x="397210" y="2540459"/>
            <a:ext cx="2133854" cy="1246495"/>
          </a:xfrm>
          <a:prstGeom prst="rect">
            <a:avLst/>
          </a:prstGeom>
          <a:noFill/>
        </p:spPr>
        <p:txBody>
          <a:bodyPr wrap="none" rtlCol="0">
            <a:spAutoFit/>
          </a:bodyPr>
          <a:lstStyle/>
          <a:p>
            <a:r>
              <a:rPr lang="en-IN" b="1" dirty="0" smtClean="0">
                <a:latin typeface="Times New Roman" pitchFamily="18" charset="0"/>
                <a:cs typeface="Times New Roman" pitchFamily="18" charset="0"/>
              </a:rPr>
              <a:t>F = {1, 4, 5}</a:t>
            </a:r>
          </a:p>
          <a:p>
            <a:r>
              <a:rPr lang="en-IN" b="1" dirty="0" smtClean="0">
                <a:latin typeface="Times New Roman" pitchFamily="18" charset="0"/>
                <a:cs typeface="Times New Roman" pitchFamily="18" charset="0"/>
              </a:rPr>
              <a:t>m = 5</a:t>
            </a:r>
          </a:p>
          <a:p>
            <a:r>
              <a:rPr lang="en-IN" b="1" dirty="0" smtClean="0">
                <a:latin typeface="Times New Roman" pitchFamily="18" charset="0"/>
                <a:cs typeface="Times New Roman" pitchFamily="18" charset="0"/>
              </a:rPr>
              <a:t>CV</a:t>
            </a:r>
            <a:r>
              <a:rPr lang="en-IN" b="1" baseline="-25000" dirty="0" smtClean="0">
                <a:latin typeface="Times New Roman" pitchFamily="18" charset="0"/>
                <a:cs typeface="Times New Roman" pitchFamily="18" charset="0"/>
              </a:rPr>
              <a:t>0</a:t>
            </a:r>
            <a:r>
              <a:rPr lang="en-IN" b="1" dirty="0" smtClean="0">
                <a:latin typeface="Times New Roman" pitchFamily="18" charset="0"/>
                <a:cs typeface="Times New Roman" pitchFamily="18" charset="0"/>
              </a:rPr>
              <a:t> = {10011}</a:t>
            </a:r>
            <a:endParaRPr lang="en-IN" b="1" dirty="0">
              <a:latin typeface="Times New Roman" pitchFamily="18" charset="0"/>
              <a:cs typeface="Times New Roman" pitchFamily="18" charset="0"/>
            </a:endParaRPr>
          </a:p>
        </p:txBody>
      </p:sp>
      <p:sp>
        <p:nvSpPr>
          <p:cNvPr id="8" name="TextBox 7"/>
          <p:cNvSpPr txBox="1"/>
          <p:nvPr/>
        </p:nvSpPr>
        <p:spPr>
          <a:xfrm>
            <a:off x="4296649" y="912738"/>
            <a:ext cx="7216719" cy="784830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marL="571500" indent="-571500">
              <a:buFont typeface="+mj-lt"/>
              <a:buAutoNum type="romanLcPeriod"/>
            </a:pPr>
            <a:r>
              <a:rPr lang="en-IN" sz="2400" dirty="0" smtClean="0">
                <a:latin typeface="Times New Roman" pitchFamily="18" charset="0"/>
                <a:cs typeface="Times New Roman" pitchFamily="18" charset="0"/>
              </a:rPr>
              <a:t>t = 0		CR = 00000</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CR</a:t>
            </a:r>
            <a:r>
              <a:rPr lang="en-IN" sz="2400" baseline="-25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 = 0; New instruction at t=1; </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Left Shift CR = 00000</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Update </a:t>
            </a:r>
            <a:r>
              <a:rPr lang="en-IN" sz="2400" dirty="0">
                <a:latin typeface="Times New Roman" pitchFamily="18" charset="0"/>
                <a:cs typeface="Times New Roman" pitchFamily="18" charset="0"/>
              </a:rPr>
              <a:t>CR </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CR or CV</a:t>
            </a:r>
            <a:r>
              <a:rPr lang="en-IN" sz="2400" baseline="-25000" dirty="0">
                <a:latin typeface="Times New Roman" pitchFamily="18" charset="0"/>
                <a:cs typeface="Times New Roman" pitchFamily="18" charset="0"/>
              </a:rPr>
              <a:t>0 </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10011</a:t>
            </a:r>
          </a:p>
          <a:p>
            <a:pPr marL="571500" indent="-571500">
              <a:buFont typeface="+mj-lt"/>
              <a:buAutoNum type="romanLcPeriod" startAt="2"/>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1</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CR </a:t>
            </a:r>
            <a:r>
              <a:rPr lang="en-IN" sz="2400" dirty="0">
                <a:latin typeface="Times New Roman" pitchFamily="18" charset="0"/>
                <a:cs typeface="Times New Roman" pitchFamily="18" charset="0"/>
              </a:rPr>
              <a:t>= 10011</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CR</a:t>
            </a:r>
            <a:r>
              <a:rPr lang="en-IN" sz="2400" baseline="-25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1; No New </a:t>
            </a:r>
            <a:r>
              <a:rPr lang="en-IN" sz="2400" dirty="0">
                <a:latin typeface="Times New Roman" pitchFamily="18" charset="0"/>
                <a:cs typeface="Times New Roman" pitchFamily="18" charset="0"/>
              </a:rPr>
              <a:t>instruction at </a:t>
            </a:r>
            <a:r>
              <a:rPr lang="en-IN" sz="2400" dirty="0" smtClean="0">
                <a:latin typeface="Times New Roman" pitchFamily="18" charset="0"/>
                <a:cs typeface="Times New Roman" pitchFamily="18" charset="0"/>
              </a:rPr>
              <a:t>t=2 </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Left </a:t>
            </a:r>
            <a:r>
              <a:rPr lang="en-IN" sz="2400" dirty="0">
                <a:latin typeface="Times New Roman" pitchFamily="18" charset="0"/>
                <a:cs typeface="Times New Roman" pitchFamily="18" charset="0"/>
              </a:rPr>
              <a:t>Shift CR = </a:t>
            </a:r>
            <a:r>
              <a:rPr lang="en-IN" sz="2400" dirty="0" smtClean="0">
                <a:latin typeface="Times New Roman" pitchFamily="18" charset="0"/>
                <a:cs typeface="Times New Roman" pitchFamily="18" charset="0"/>
              </a:rPr>
              <a:t>00110</a:t>
            </a:r>
            <a:endParaRPr lang="en-IN" sz="2400" dirty="0">
              <a:latin typeface="Times New Roman" pitchFamily="18" charset="0"/>
              <a:cs typeface="Times New Roman" pitchFamily="18" charset="0"/>
            </a:endParaRPr>
          </a:p>
          <a:p>
            <a:pPr marL="571500" indent="-571500">
              <a:buFont typeface="+mj-lt"/>
              <a:buAutoNum type="romanLcPeriod" startAt="3"/>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2</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00110</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CR</a:t>
            </a:r>
            <a:r>
              <a:rPr lang="en-IN" sz="2400" baseline="-25000" dirty="0">
                <a:latin typeface="Times New Roman" pitchFamily="18" charset="0"/>
                <a:cs typeface="Times New Roman" pitchFamily="18" charset="0"/>
              </a:rPr>
              <a:t>1</a:t>
            </a:r>
            <a:r>
              <a:rPr lang="en-IN" sz="2400" dirty="0">
                <a:latin typeface="Times New Roman" pitchFamily="18" charset="0"/>
                <a:cs typeface="Times New Roman" pitchFamily="18" charset="0"/>
              </a:rPr>
              <a:t> = 0; New instruction at </a:t>
            </a:r>
            <a:r>
              <a:rPr lang="en-IN" sz="2400" dirty="0" smtClean="0">
                <a:latin typeface="Times New Roman" pitchFamily="18" charset="0"/>
                <a:cs typeface="Times New Roman" pitchFamily="18" charset="0"/>
              </a:rPr>
              <a:t>t=3; </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Left Shift CR = </a:t>
            </a:r>
            <a:r>
              <a:rPr lang="en-IN" sz="2400" dirty="0" smtClean="0">
                <a:latin typeface="Times New Roman" pitchFamily="18" charset="0"/>
                <a:cs typeface="Times New Roman" pitchFamily="18" charset="0"/>
              </a:rPr>
              <a:t>01100</a:t>
            </a:r>
          </a:p>
          <a:p>
            <a:pPr marL="571500" indent="-571500">
              <a:buFont typeface="+mj-lt"/>
              <a:buAutoNum type="romanLcPeriod" startAt="4"/>
            </a:pPr>
            <a:r>
              <a:rPr lang="en-IN" sz="2400" dirty="0" smtClean="0">
                <a:latin typeface="Times New Roman" pitchFamily="18" charset="0"/>
                <a:cs typeface="Times New Roman" pitchFamily="18" charset="0"/>
              </a:rPr>
              <a:t>t = 3		CR </a:t>
            </a:r>
            <a:r>
              <a:rPr lang="en-IN" sz="2400" dirty="0">
                <a:latin typeface="Times New Roman" pitchFamily="18" charset="0"/>
                <a:cs typeface="Times New Roman" pitchFamily="18" charset="0"/>
              </a:rPr>
              <a:t>= 01100</a:t>
            </a:r>
            <a:endParaRPr lang="en-IN" sz="2400" dirty="0" smtClean="0">
              <a:latin typeface="Times New Roman" pitchFamily="18" charset="0"/>
              <a:cs typeface="Times New Roman" pitchFamily="18" charset="0"/>
            </a:endParaRPr>
          </a:p>
          <a:p>
            <a:r>
              <a:rPr lang="en-IN" sz="2400" dirty="0">
                <a:latin typeface="Times New Roman" pitchFamily="18" charset="0"/>
                <a:cs typeface="Times New Roman" pitchFamily="18" charset="0"/>
              </a:rPr>
              <a:t>		CR</a:t>
            </a:r>
            <a:r>
              <a:rPr lang="en-IN" sz="2400" baseline="-25000" dirty="0">
                <a:latin typeface="Times New Roman" pitchFamily="18" charset="0"/>
                <a:cs typeface="Times New Roman" pitchFamily="18" charset="0"/>
              </a:rPr>
              <a:t>1</a:t>
            </a:r>
            <a:r>
              <a:rPr lang="en-IN" sz="2400" dirty="0">
                <a:latin typeface="Times New Roman" pitchFamily="18" charset="0"/>
                <a:cs typeface="Times New Roman" pitchFamily="18" charset="0"/>
              </a:rPr>
              <a:t> = </a:t>
            </a:r>
            <a:r>
              <a:rPr lang="en-IN" sz="2400" dirty="0" smtClean="0">
                <a:latin typeface="Times New Roman" pitchFamily="18" charset="0"/>
                <a:cs typeface="Times New Roman" pitchFamily="18" charset="0"/>
              </a:rPr>
              <a:t>0; New </a:t>
            </a:r>
            <a:r>
              <a:rPr lang="en-IN" sz="2400" dirty="0">
                <a:latin typeface="Times New Roman" pitchFamily="18" charset="0"/>
                <a:cs typeface="Times New Roman" pitchFamily="18" charset="0"/>
              </a:rPr>
              <a:t>instruction at </a:t>
            </a:r>
            <a:r>
              <a:rPr lang="en-IN" sz="2400" dirty="0" smtClean="0">
                <a:latin typeface="Times New Roman" pitchFamily="18" charset="0"/>
                <a:cs typeface="Times New Roman" pitchFamily="18" charset="0"/>
              </a:rPr>
              <a:t>t=4 </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		Left Shift CR = </a:t>
            </a:r>
            <a:r>
              <a:rPr lang="en-IN" sz="2400" dirty="0" smtClean="0">
                <a:latin typeface="Times New Roman" pitchFamily="18" charset="0"/>
                <a:cs typeface="Times New Roman" pitchFamily="18" charset="0"/>
              </a:rPr>
              <a:t>11000</a:t>
            </a:r>
          </a:p>
          <a:p>
            <a:r>
              <a:rPr lang="en-IN" sz="2400" dirty="0" smtClean="0">
                <a:latin typeface="Times New Roman" pitchFamily="18" charset="0"/>
                <a:cs typeface="Times New Roman" pitchFamily="18" charset="0"/>
              </a:rPr>
              <a:t>		Update </a:t>
            </a:r>
            <a:r>
              <a:rPr lang="en-IN" sz="2400" dirty="0">
                <a:latin typeface="Times New Roman" pitchFamily="18" charset="0"/>
                <a:cs typeface="Times New Roman" pitchFamily="18" charset="0"/>
              </a:rPr>
              <a:t>CR = CR or CV</a:t>
            </a:r>
            <a:r>
              <a:rPr lang="en-IN" sz="2400" baseline="-25000" dirty="0">
                <a:latin typeface="Times New Roman" pitchFamily="18" charset="0"/>
                <a:cs typeface="Times New Roman" pitchFamily="18" charset="0"/>
              </a:rPr>
              <a:t>0 </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11011</a:t>
            </a:r>
          </a:p>
          <a:p>
            <a:pPr marL="571500" indent="-571500">
              <a:buFont typeface="+mj-lt"/>
              <a:buAutoNum type="romanLcPeriod" startAt="5"/>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4</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10110</a:t>
            </a:r>
            <a:endParaRPr lang="en-IN" sz="2400" dirty="0">
              <a:latin typeface="Times New Roman" pitchFamily="18" charset="0"/>
              <a:cs typeface="Times New Roman" pitchFamily="18" charset="0"/>
            </a:endParaRPr>
          </a:p>
          <a:p>
            <a:pPr marL="571500" indent="-571500">
              <a:buFont typeface="+mj-lt"/>
              <a:buAutoNum type="romanLcPeriod" startAt="5"/>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5</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01100</a:t>
            </a:r>
          </a:p>
          <a:p>
            <a:pPr marL="571500" indent="-571500">
              <a:buFont typeface="+mj-lt"/>
              <a:buAutoNum type="romanLcPeriod" startAt="5"/>
            </a:pPr>
            <a:r>
              <a:rPr lang="en-IN" sz="2400" dirty="0">
                <a:latin typeface="Times New Roman" pitchFamily="18" charset="0"/>
                <a:cs typeface="Times New Roman" pitchFamily="18" charset="0"/>
              </a:rPr>
              <a:t>t = </a:t>
            </a:r>
            <a:r>
              <a:rPr lang="en-IN" sz="2400" dirty="0" smtClean="0">
                <a:latin typeface="Times New Roman" pitchFamily="18" charset="0"/>
                <a:cs typeface="Times New Roman" pitchFamily="18" charset="0"/>
              </a:rPr>
              <a:t>6</a:t>
            </a:r>
            <a:r>
              <a:rPr lang="en-IN" sz="2400" dirty="0">
                <a:latin typeface="Times New Roman" pitchFamily="18" charset="0"/>
                <a:cs typeface="Times New Roman" pitchFamily="18" charset="0"/>
              </a:rPr>
              <a:t>		CR = </a:t>
            </a:r>
            <a:r>
              <a:rPr lang="en-IN" sz="2400" dirty="0" smtClean="0">
                <a:latin typeface="Times New Roman" pitchFamily="18" charset="0"/>
                <a:cs typeface="Times New Roman" pitchFamily="18" charset="0"/>
              </a:rPr>
              <a:t>01100; </a:t>
            </a:r>
            <a:r>
              <a:rPr lang="en-IN" sz="2400" dirty="0">
                <a:latin typeface="Times New Roman" pitchFamily="18" charset="0"/>
                <a:cs typeface="Times New Roman" pitchFamily="18" charset="0"/>
              </a:rPr>
              <a:t>New instruction at </a:t>
            </a:r>
            <a:r>
              <a:rPr lang="en-IN" sz="2400" dirty="0" smtClean="0">
                <a:latin typeface="Times New Roman" pitchFamily="18" charset="0"/>
                <a:cs typeface="Times New Roman" pitchFamily="18" charset="0"/>
              </a:rPr>
              <a:t>t=7</a:t>
            </a:r>
          </a:p>
          <a:p>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Left Shift CR = 11000</a:t>
            </a:r>
          </a:p>
          <a:p>
            <a:r>
              <a:rPr lang="en-IN" sz="2400" dirty="0">
                <a:latin typeface="Times New Roman" pitchFamily="18" charset="0"/>
                <a:cs typeface="Times New Roman" pitchFamily="18" charset="0"/>
              </a:rPr>
              <a:t>		Update CR = CR or CV</a:t>
            </a:r>
            <a:r>
              <a:rPr lang="en-IN" sz="2400" baseline="-25000" dirty="0">
                <a:latin typeface="Times New Roman" pitchFamily="18" charset="0"/>
                <a:cs typeface="Times New Roman" pitchFamily="18" charset="0"/>
              </a:rPr>
              <a:t>0 </a:t>
            </a:r>
            <a:r>
              <a:rPr lang="en-IN" sz="2400" dirty="0">
                <a:latin typeface="Times New Roman" pitchFamily="18" charset="0"/>
                <a:cs typeface="Times New Roman" pitchFamily="18" charset="0"/>
              </a:rPr>
              <a:t>= 11011</a:t>
            </a:r>
          </a:p>
          <a:p>
            <a:pPr marL="571500" indent="-571500">
              <a:buFont typeface="+mj-lt"/>
              <a:buAutoNum type="romanLcPeriod" startAt="5"/>
            </a:pPr>
            <a:endParaRPr lang="en-IN" sz="2400" dirty="0" smtClean="0">
              <a:latin typeface="Times New Roman" pitchFamily="18" charset="0"/>
              <a:cs typeface="Times New Roman" pitchFamily="18" charset="0"/>
            </a:endParaRPr>
          </a:p>
          <a:p>
            <a:pPr algn="ctr"/>
            <a:r>
              <a:rPr lang="en-IN" sz="2400" b="1" dirty="0" smtClean="0">
                <a:latin typeface="Times New Roman" pitchFamily="18" charset="0"/>
                <a:cs typeface="Times New Roman" pitchFamily="18" charset="0"/>
              </a:rPr>
              <a:t>Cycle repeats hereafter. </a:t>
            </a:r>
            <a:endParaRPr lang="en-IN" sz="2400" dirty="0">
              <a:latin typeface="Times New Roman" pitchFamily="18" charset="0"/>
              <a:cs typeface="Times New Roman" pitchFamily="18" charset="0"/>
            </a:endParaRPr>
          </a:p>
        </p:txBody>
      </p:sp>
      <p:sp>
        <p:nvSpPr>
          <p:cNvPr id="9" name="TextBox 8"/>
          <p:cNvSpPr txBox="1"/>
          <p:nvPr/>
        </p:nvSpPr>
        <p:spPr>
          <a:xfrm>
            <a:off x="2684357" y="5218995"/>
            <a:ext cx="1281120" cy="4770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IN" b="1" dirty="0" smtClean="0">
                <a:latin typeface="Times New Roman" pitchFamily="18" charset="0"/>
                <a:cs typeface="Times New Roman" pitchFamily="18" charset="0"/>
              </a:rPr>
              <a:t>Case: II</a:t>
            </a:r>
            <a:endParaRPr lang="en-IN" b="1" dirty="0">
              <a:latin typeface="Times New Roman" pitchFamily="18" charset="0"/>
              <a:cs typeface="Times New Roman" pitchFamily="18" charset="0"/>
            </a:endParaRPr>
          </a:p>
        </p:txBody>
      </p:sp>
      <p:sp>
        <p:nvSpPr>
          <p:cNvPr id="10" name="TextBox 9"/>
          <p:cNvSpPr txBox="1"/>
          <p:nvPr/>
        </p:nvSpPr>
        <p:spPr>
          <a:xfrm>
            <a:off x="699219" y="5952728"/>
            <a:ext cx="3397325" cy="861774"/>
          </a:xfrm>
          <a:prstGeom prst="rect">
            <a:avLst/>
          </a:prstGeom>
          <a:noFill/>
        </p:spPr>
        <p:txBody>
          <a:bodyPr wrap="square" rtlCol="0">
            <a:spAutoFit/>
          </a:bodyPr>
          <a:lstStyle/>
          <a:p>
            <a:r>
              <a:rPr lang="en-IN" b="1" dirty="0" smtClean="0">
                <a:latin typeface="Times New Roman" pitchFamily="18" charset="0"/>
                <a:cs typeface="Times New Roman" pitchFamily="18" charset="0"/>
              </a:rPr>
              <a:t>If no new Instruction is released at t=3, then</a:t>
            </a:r>
            <a:endParaRPr lang="en-IN" b="1" dirty="0">
              <a:latin typeface="Times New Roman" pitchFamily="18" charset="0"/>
              <a:cs typeface="Times New Roman" pitchFamily="18" charset="0"/>
            </a:endParaRPr>
          </a:p>
        </p:txBody>
      </p:sp>
    </p:spTree>
    <p:extLst>
      <p:ext uri="{BB962C8B-B14F-4D97-AF65-F5344CB8AC3E}">
        <p14:creationId xmlns="" xmlns:p14="http://schemas.microsoft.com/office/powerpoint/2010/main" val="784211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24050" y="1348308"/>
            <a:ext cx="8953500" cy="712470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0" y="696144"/>
            <a:ext cx="397974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Collisions Control Scheme:</a:t>
            </a:r>
            <a:endParaRPr lang="en-IN" b="1" dirty="0">
              <a:latin typeface="Times New Roman" pitchFamily="18" charset="0"/>
              <a:cs typeface="Times New Roman" pitchFamily="18" charset="0"/>
            </a:endParaRPr>
          </a:p>
        </p:txBody>
      </p:sp>
      <p:sp>
        <p:nvSpPr>
          <p:cNvPr id="7" name="Rectangle 6"/>
          <p:cNvSpPr/>
          <p:nvPr/>
        </p:nvSpPr>
        <p:spPr>
          <a:xfrm>
            <a:off x="1072208" y="8475330"/>
            <a:ext cx="10657184" cy="861774"/>
          </a:xfrm>
          <a:prstGeom prst="rect">
            <a:avLst/>
          </a:prstGeom>
        </p:spPr>
        <p:txBody>
          <a:bodyPr wrap="square">
            <a:spAutoFit/>
          </a:bodyPr>
          <a:lstStyle/>
          <a:p>
            <a:pPr algn="ctr"/>
            <a:r>
              <a:rPr lang="en-US" b="1" dirty="0" smtClean="0">
                <a:latin typeface="Times New Roman" pitchFamily="18" charset="0"/>
                <a:cs typeface="Times New Roman" pitchFamily="18" charset="0"/>
              </a:rPr>
              <a:t>Pipeline scheduling strategies for the reservation table </a:t>
            </a:r>
            <a:r>
              <a:rPr lang="en-US"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 </a:t>
            </a:r>
            <a:r>
              <a:rPr lang="en-US" b="1" dirty="0" err="1" smtClean="0">
                <a:latin typeface="Times New Roman" pitchFamily="18" charset="0"/>
                <a:cs typeface="Times New Roman" pitchFamily="18" charset="0"/>
              </a:rPr>
              <a:t>nonoptimal</a:t>
            </a:r>
            <a:r>
              <a:rPr lang="en-US"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and (b) </a:t>
            </a:r>
            <a:r>
              <a:rPr lang="en-US" b="1" dirty="0" smtClean="0">
                <a:latin typeface="Times New Roman" pitchFamily="18" charset="0"/>
                <a:cs typeface="Times New Roman" pitchFamily="18" charset="0"/>
              </a:rPr>
              <a:t>optimal.</a:t>
            </a:r>
            <a:endParaRPr lang="en-US" b="1" dirty="0">
              <a:latin typeface="Times New Roman" pitchFamily="18" charset="0"/>
              <a:cs typeface="Times New Roman"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67074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Task Initiation Diagram:</a:t>
            </a:r>
            <a:endParaRPr lang="en-IN" b="1" dirty="0">
              <a:latin typeface="Times New Roman" pitchFamily="18" charset="0"/>
              <a:cs typeface="Times New Roman" pitchFamily="18" charset="0"/>
            </a:endParaRPr>
          </a:p>
        </p:txBody>
      </p:sp>
      <p:grpSp>
        <p:nvGrpSpPr>
          <p:cNvPr id="27" name="Group 26"/>
          <p:cNvGrpSpPr/>
          <p:nvPr/>
        </p:nvGrpSpPr>
        <p:grpSpPr>
          <a:xfrm>
            <a:off x="3240419" y="984176"/>
            <a:ext cx="6472749" cy="4592950"/>
            <a:chOff x="3027287" y="1188760"/>
            <a:chExt cx="6472749" cy="4592950"/>
          </a:xfrm>
        </p:grpSpPr>
        <p:sp>
          <p:nvSpPr>
            <p:cNvPr id="7" name="Flowchart: Terminator 6"/>
            <p:cNvSpPr/>
            <p:nvPr/>
          </p:nvSpPr>
          <p:spPr>
            <a:xfrm>
              <a:off x="3880520" y="1920280"/>
              <a:ext cx="4680520" cy="936104"/>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smtClean="0">
                  <a:latin typeface="Times New Roman" pitchFamily="18" charset="0"/>
                  <a:cs typeface="Times New Roman" pitchFamily="18" charset="0"/>
                </a:rPr>
                <a:t>CV</a:t>
              </a:r>
              <a:r>
                <a:rPr lang="en-IN" b="1" baseline="-25000" dirty="0" smtClean="0">
                  <a:latin typeface="Times New Roman" pitchFamily="18" charset="0"/>
                  <a:cs typeface="Times New Roman" pitchFamily="18" charset="0"/>
                </a:rPr>
                <a:t>0</a:t>
              </a:r>
              <a:r>
                <a:rPr lang="en-IN" b="1" dirty="0" smtClean="0">
                  <a:latin typeface="Times New Roman" pitchFamily="18" charset="0"/>
                  <a:cs typeface="Times New Roman" pitchFamily="18" charset="0"/>
                </a:rPr>
                <a:t> = 10011</a:t>
              </a:r>
              <a:endParaRPr lang="en-IN" b="1" dirty="0">
                <a:latin typeface="Times New Roman" pitchFamily="18" charset="0"/>
                <a:cs typeface="Times New Roman" pitchFamily="18" charset="0"/>
              </a:endParaRPr>
            </a:p>
          </p:txBody>
        </p:sp>
        <p:sp>
          <p:nvSpPr>
            <p:cNvPr id="8" name="Flowchart: Terminator 7"/>
            <p:cNvSpPr/>
            <p:nvPr/>
          </p:nvSpPr>
          <p:spPr>
            <a:xfrm>
              <a:off x="3027287" y="3785739"/>
              <a:ext cx="2873456" cy="936104"/>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smtClean="0">
                  <a:latin typeface="Times New Roman" pitchFamily="18" charset="0"/>
                  <a:cs typeface="Times New Roman" pitchFamily="18" charset="0"/>
                </a:rPr>
                <a:t>CV</a:t>
              </a:r>
              <a:r>
                <a:rPr lang="en-IN" b="1" baseline="-25000" dirty="0" smtClean="0">
                  <a:latin typeface="Times New Roman" pitchFamily="18" charset="0"/>
                  <a:cs typeface="Times New Roman" pitchFamily="18" charset="0"/>
                </a:rPr>
                <a:t>1</a:t>
              </a:r>
              <a:r>
                <a:rPr lang="en-IN" b="1" dirty="0" smtClean="0">
                  <a:latin typeface="Times New Roman" pitchFamily="18" charset="0"/>
                  <a:cs typeface="Times New Roman" pitchFamily="18" charset="0"/>
                </a:rPr>
                <a:t> </a:t>
              </a:r>
              <a:r>
                <a:rPr lang="en-IN" b="1" dirty="0">
                  <a:latin typeface="Times New Roman" pitchFamily="18" charset="0"/>
                  <a:cs typeface="Times New Roman" pitchFamily="18" charset="0"/>
                </a:rPr>
                <a:t>= </a:t>
              </a:r>
              <a:r>
                <a:rPr lang="en-IN" b="1" dirty="0" smtClean="0">
                  <a:latin typeface="Times New Roman" pitchFamily="18" charset="0"/>
                  <a:cs typeface="Times New Roman" pitchFamily="18" charset="0"/>
                </a:rPr>
                <a:t>11011</a:t>
              </a:r>
              <a:endParaRPr lang="en-IN" b="1" dirty="0">
                <a:latin typeface="Times New Roman" pitchFamily="18" charset="0"/>
                <a:cs typeface="Times New Roman" pitchFamily="18" charset="0"/>
              </a:endParaRPr>
            </a:p>
          </p:txBody>
        </p:sp>
        <p:sp>
          <p:nvSpPr>
            <p:cNvPr id="9" name="Flowchart: Terminator 8"/>
            <p:cNvSpPr/>
            <p:nvPr/>
          </p:nvSpPr>
          <p:spPr>
            <a:xfrm>
              <a:off x="6626580" y="3785739"/>
              <a:ext cx="2873456" cy="936104"/>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smtClean="0">
                  <a:latin typeface="Times New Roman" pitchFamily="18" charset="0"/>
                  <a:cs typeface="Times New Roman" pitchFamily="18" charset="0"/>
                </a:rPr>
                <a:t>CV</a:t>
              </a:r>
              <a:r>
                <a:rPr lang="en-IN" b="1" baseline="-25000" dirty="0" smtClean="0">
                  <a:latin typeface="Times New Roman" pitchFamily="18" charset="0"/>
                  <a:cs typeface="Times New Roman" pitchFamily="18" charset="0"/>
                </a:rPr>
                <a:t>2</a:t>
              </a:r>
              <a:r>
                <a:rPr lang="en-IN" b="1" dirty="0" smtClean="0">
                  <a:latin typeface="Times New Roman" pitchFamily="18" charset="0"/>
                  <a:cs typeface="Times New Roman" pitchFamily="18" charset="0"/>
                </a:rPr>
                <a:t> </a:t>
              </a:r>
              <a:r>
                <a:rPr lang="en-IN" b="1" dirty="0">
                  <a:latin typeface="Times New Roman" pitchFamily="18" charset="0"/>
                  <a:cs typeface="Times New Roman" pitchFamily="18" charset="0"/>
                </a:rPr>
                <a:t>= </a:t>
              </a:r>
              <a:r>
                <a:rPr lang="en-IN" b="1" dirty="0" smtClean="0">
                  <a:latin typeface="Times New Roman" pitchFamily="18" charset="0"/>
                  <a:cs typeface="Times New Roman" pitchFamily="18" charset="0"/>
                </a:rPr>
                <a:t>11111</a:t>
              </a:r>
              <a:endParaRPr lang="en-IN" b="1" dirty="0">
                <a:latin typeface="Times New Roman" pitchFamily="18" charset="0"/>
                <a:cs typeface="Times New Roman" pitchFamily="18" charset="0"/>
              </a:endParaRPr>
            </a:p>
          </p:txBody>
        </p:sp>
        <p:cxnSp>
          <p:nvCxnSpPr>
            <p:cNvPr id="11" name="Straight Arrow Connector 10"/>
            <p:cNvCxnSpPr/>
            <p:nvPr/>
          </p:nvCxnSpPr>
          <p:spPr>
            <a:xfrm>
              <a:off x="7336904" y="2856384"/>
              <a:ext cx="0" cy="9293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4816624" y="2856384"/>
              <a:ext cx="0" cy="9293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5320680" y="2856383"/>
              <a:ext cx="0" cy="9293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7768952" y="2856382"/>
              <a:ext cx="0" cy="9293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Curved Down Arrow 16"/>
            <p:cNvSpPr/>
            <p:nvPr/>
          </p:nvSpPr>
          <p:spPr>
            <a:xfrm>
              <a:off x="5632192" y="1188760"/>
              <a:ext cx="1216152" cy="731520"/>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schemeClr val="tx1"/>
                </a:solidFill>
              </a:endParaRPr>
            </a:p>
          </p:txBody>
        </p:sp>
        <p:sp>
          <p:nvSpPr>
            <p:cNvPr id="18" name="Curved Up Arrow 17"/>
            <p:cNvSpPr/>
            <p:nvPr/>
          </p:nvSpPr>
          <p:spPr>
            <a:xfrm>
              <a:off x="3880520" y="4721843"/>
              <a:ext cx="1216152" cy="731520"/>
            </a:xfrm>
            <a:prstGeom prst="curved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schemeClr val="tx1"/>
                </a:solidFill>
              </a:endParaRPr>
            </a:p>
          </p:txBody>
        </p:sp>
        <p:sp>
          <p:nvSpPr>
            <p:cNvPr id="19" name="TextBox 18"/>
            <p:cNvSpPr txBox="1"/>
            <p:nvPr/>
          </p:nvSpPr>
          <p:spPr>
            <a:xfrm>
              <a:off x="6760840" y="1272208"/>
              <a:ext cx="346570" cy="477054"/>
            </a:xfrm>
            <a:prstGeom prst="rect">
              <a:avLst/>
            </a:prstGeom>
            <a:noFill/>
          </p:spPr>
          <p:txBody>
            <a:bodyPr wrap="none" rtlCol="0">
              <a:spAutoFit/>
            </a:bodyPr>
            <a:lstStyle/>
            <a:p>
              <a:r>
                <a:rPr lang="en-IN" b="1" dirty="0" smtClean="0">
                  <a:latin typeface="Times New Roman" pitchFamily="18" charset="0"/>
                  <a:cs typeface="Times New Roman" pitchFamily="18" charset="0"/>
                </a:rPr>
                <a:t>6</a:t>
              </a:r>
              <a:endParaRPr lang="en-IN" b="1" dirty="0">
                <a:latin typeface="Times New Roman" pitchFamily="18" charset="0"/>
                <a:cs typeface="Times New Roman" pitchFamily="18" charset="0"/>
              </a:endParaRPr>
            </a:p>
          </p:txBody>
        </p:sp>
        <p:sp>
          <p:nvSpPr>
            <p:cNvPr id="20" name="TextBox 19"/>
            <p:cNvSpPr txBox="1"/>
            <p:nvPr/>
          </p:nvSpPr>
          <p:spPr>
            <a:xfrm>
              <a:off x="7768952" y="3082534"/>
              <a:ext cx="346570" cy="477054"/>
            </a:xfrm>
            <a:prstGeom prst="rect">
              <a:avLst/>
            </a:prstGeom>
            <a:noFill/>
          </p:spPr>
          <p:txBody>
            <a:bodyPr wrap="none" rtlCol="0">
              <a:spAutoFit/>
            </a:bodyPr>
            <a:lstStyle/>
            <a:p>
              <a:r>
                <a:rPr lang="en-IN" b="1" dirty="0" smtClean="0">
                  <a:latin typeface="Times New Roman" pitchFamily="18" charset="0"/>
                  <a:cs typeface="Times New Roman" pitchFamily="18" charset="0"/>
                </a:rPr>
                <a:t>6</a:t>
              </a:r>
              <a:endParaRPr lang="en-IN" b="1" dirty="0">
                <a:latin typeface="Times New Roman" pitchFamily="18" charset="0"/>
                <a:cs typeface="Times New Roman" pitchFamily="18" charset="0"/>
              </a:endParaRPr>
            </a:p>
          </p:txBody>
        </p:sp>
        <p:sp>
          <p:nvSpPr>
            <p:cNvPr id="21" name="TextBox 20"/>
            <p:cNvSpPr txBox="1"/>
            <p:nvPr/>
          </p:nvSpPr>
          <p:spPr>
            <a:xfrm>
              <a:off x="5320680" y="3082534"/>
              <a:ext cx="346570" cy="477054"/>
            </a:xfrm>
            <a:prstGeom prst="rect">
              <a:avLst/>
            </a:prstGeom>
            <a:noFill/>
          </p:spPr>
          <p:txBody>
            <a:bodyPr wrap="none" rtlCol="0">
              <a:spAutoFit/>
            </a:bodyPr>
            <a:lstStyle/>
            <a:p>
              <a:r>
                <a:rPr lang="en-IN" b="1" dirty="0" smtClean="0">
                  <a:latin typeface="Times New Roman" pitchFamily="18" charset="0"/>
                  <a:cs typeface="Times New Roman" pitchFamily="18" charset="0"/>
                </a:rPr>
                <a:t>6</a:t>
              </a:r>
              <a:endParaRPr lang="en-IN" b="1" dirty="0">
                <a:latin typeface="Times New Roman" pitchFamily="18" charset="0"/>
                <a:cs typeface="Times New Roman" pitchFamily="18" charset="0"/>
              </a:endParaRPr>
            </a:p>
          </p:txBody>
        </p:sp>
        <p:sp>
          <p:nvSpPr>
            <p:cNvPr id="22" name="TextBox 21"/>
            <p:cNvSpPr txBox="1"/>
            <p:nvPr/>
          </p:nvSpPr>
          <p:spPr>
            <a:xfrm>
              <a:off x="6975614" y="3082532"/>
              <a:ext cx="346570" cy="477054"/>
            </a:xfrm>
            <a:prstGeom prst="rect">
              <a:avLst/>
            </a:prstGeom>
            <a:noFill/>
          </p:spPr>
          <p:txBody>
            <a:bodyPr wrap="none" rtlCol="0">
              <a:spAutoFit/>
            </a:bodyPr>
            <a:lstStyle/>
            <a:p>
              <a:r>
                <a:rPr lang="en-IN" b="1" dirty="0" smtClean="0">
                  <a:latin typeface="Times New Roman" pitchFamily="18" charset="0"/>
                  <a:cs typeface="Times New Roman" pitchFamily="18" charset="0"/>
                </a:rPr>
                <a:t>2</a:t>
              </a:r>
              <a:endParaRPr lang="en-IN" b="1" dirty="0">
                <a:latin typeface="Times New Roman" pitchFamily="18" charset="0"/>
                <a:cs typeface="Times New Roman" pitchFamily="18" charset="0"/>
              </a:endParaRPr>
            </a:p>
          </p:txBody>
        </p:sp>
        <p:sp>
          <p:nvSpPr>
            <p:cNvPr id="23" name="TextBox 22"/>
            <p:cNvSpPr txBox="1"/>
            <p:nvPr/>
          </p:nvSpPr>
          <p:spPr>
            <a:xfrm>
              <a:off x="4470054" y="3099410"/>
              <a:ext cx="344966" cy="477054"/>
            </a:xfrm>
            <a:prstGeom prst="rect">
              <a:avLst/>
            </a:prstGeom>
            <a:noFill/>
          </p:spPr>
          <p:txBody>
            <a:bodyPr wrap="none" rtlCol="0">
              <a:spAutoFit/>
            </a:bodyPr>
            <a:lstStyle/>
            <a:p>
              <a:r>
                <a:rPr lang="en-IN" b="1" dirty="0" smtClean="0">
                  <a:latin typeface="Times New Roman" pitchFamily="18" charset="0"/>
                  <a:cs typeface="Times New Roman" pitchFamily="18" charset="0"/>
                </a:rPr>
                <a:t>3</a:t>
              </a:r>
              <a:endParaRPr lang="en-IN" b="1" dirty="0">
                <a:latin typeface="Times New Roman" pitchFamily="18" charset="0"/>
                <a:cs typeface="Times New Roman" pitchFamily="18" charset="0"/>
              </a:endParaRPr>
            </a:p>
          </p:txBody>
        </p:sp>
        <p:sp>
          <p:nvSpPr>
            <p:cNvPr id="24" name="TextBox 23"/>
            <p:cNvSpPr txBox="1"/>
            <p:nvPr/>
          </p:nvSpPr>
          <p:spPr>
            <a:xfrm>
              <a:off x="4622454" y="5304656"/>
              <a:ext cx="344966" cy="477054"/>
            </a:xfrm>
            <a:prstGeom prst="rect">
              <a:avLst/>
            </a:prstGeom>
            <a:noFill/>
          </p:spPr>
          <p:txBody>
            <a:bodyPr wrap="none" rtlCol="0">
              <a:spAutoFit/>
            </a:bodyPr>
            <a:lstStyle/>
            <a:p>
              <a:r>
                <a:rPr lang="en-IN" b="1" dirty="0" smtClean="0">
                  <a:latin typeface="Times New Roman" pitchFamily="18" charset="0"/>
                  <a:cs typeface="Times New Roman" pitchFamily="18" charset="0"/>
                </a:rPr>
                <a:t>3</a:t>
              </a:r>
              <a:endParaRPr lang="en-IN" b="1" dirty="0">
                <a:latin typeface="Times New Roman" pitchFamily="18" charset="0"/>
                <a:cs typeface="Times New Roman" pitchFamily="18" charset="0"/>
              </a:endParaRPr>
            </a:p>
          </p:txBody>
        </p:sp>
      </p:grpSp>
      <p:sp>
        <p:nvSpPr>
          <p:cNvPr id="25" name="TextBox 24"/>
          <p:cNvSpPr txBox="1"/>
          <p:nvPr/>
        </p:nvSpPr>
        <p:spPr>
          <a:xfrm>
            <a:off x="275549" y="5376664"/>
            <a:ext cx="12245931" cy="1246495"/>
          </a:xfrm>
          <a:prstGeom prst="rect">
            <a:avLst/>
          </a:prstGeom>
          <a:noFill/>
        </p:spPr>
        <p:txBody>
          <a:bodyPr wrap="square" rtlCol="0">
            <a:spAutoFit/>
          </a:bodyPr>
          <a:lstStyle/>
          <a:p>
            <a:pPr marL="342900" indent="-342900" algn="just">
              <a:buFont typeface="Wingdings" pitchFamily="2" charset="2"/>
              <a:buChar char="Ø"/>
            </a:pPr>
            <a:r>
              <a:rPr lang="en-IN" dirty="0" smtClean="0">
                <a:latin typeface="Times New Roman" pitchFamily="18" charset="0"/>
                <a:cs typeface="Times New Roman" pitchFamily="18" charset="0"/>
              </a:rPr>
              <a:t>A State transition graph for collision free schedule for initiating pipeline operation. For that a condensed  state-transition graph for CR called </a:t>
            </a:r>
            <a:r>
              <a:rPr lang="en-IN" b="1" dirty="0" smtClean="0">
                <a:latin typeface="Times New Roman" pitchFamily="18" charset="0"/>
                <a:cs typeface="Times New Roman" pitchFamily="18" charset="0"/>
              </a:rPr>
              <a:t>Task Initiation Diagram (TID)</a:t>
            </a:r>
            <a:r>
              <a:rPr lang="en-IN" dirty="0" smtClean="0">
                <a:latin typeface="Times New Roman" pitchFamily="18" charset="0"/>
                <a:cs typeface="Times New Roman" pitchFamily="18" charset="0"/>
              </a:rPr>
              <a:t> is constructed. </a:t>
            </a:r>
            <a:endParaRPr lang="en-IN" dirty="0">
              <a:latin typeface="Times New Roman" pitchFamily="18" charset="0"/>
              <a:cs typeface="Times New Roman" pitchFamily="18" charset="0"/>
            </a:endParaRPr>
          </a:p>
        </p:txBody>
      </p:sp>
      <p:sp>
        <p:nvSpPr>
          <p:cNvPr id="26" name="TextBox 25"/>
          <p:cNvSpPr txBox="1"/>
          <p:nvPr/>
        </p:nvSpPr>
        <p:spPr>
          <a:xfrm>
            <a:off x="2548176" y="6672808"/>
            <a:ext cx="6012864" cy="2785378"/>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IN" dirty="0" smtClean="0">
                <a:latin typeface="Times New Roman" pitchFamily="18" charset="0"/>
                <a:cs typeface="Times New Roman" pitchFamily="18" charset="0"/>
              </a:rPr>
              <a:t>Average Latency (</a:t>
            </a:r>
            <a:r>
              <a:rPr lang="en-IN" dirty="0" err="1" smtClean="0">
                <a:latin typeface="Times New Roman" pitchFamily="18" charset="0"/>
                <a:cs typeface="Times New Roman" pitchFamily="18" charset="0"/>
              </a:rPr>
              <a:t>L</a:t>
            </a:r>
            <a:r>
              <a:rPr lang="en-IN" baseline="-25000" dirty="0" err="1" smtClean="0">
                <a:latin typeface="Times New Roman" pitchFamily="18" charset="0"/>
                <a:cs typeface="Times New Roman" pitchFamily="18" charset="0"/>
              </a:rPr>
              <a:t>min</a:t>
            </a:r>
            <a:r>
              <a:rPr lang="en-IN" dirty="0" smtClean="0">
                <a:latin typeface="Times New Roman" pitchFamily="18" charset="0"/>
                <a:cs typeface="Times New Roman" pitchFamily="18" charset="0"/>
              </a:rPr>
              <a:t>): </a:t>
            </a: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CV</a:t>
            </a:r>
            <a:r>
              <a:rPr lang="en-IN" baseline="-25000" dirty="0" smtClean="0">
                <a:latin typeface="Times New Roman" pitchFamily="18" charset="0"/>
                <a:cs typeface="Times New Roman" pitchFamily="18" charset="0"/>
              </a:rPr>
              <a:t>0</a:t>
            </a:r>
            <a:r>
              <a:rPr lang="en-IN" dirty="0" smtClean="0">
                <a:latin typeface="Times New Roman" pitchFamily="18" charset="0"/>
                <a:cs typeface="Times New Roman" pitchFamily="18" charset="0"/>
              </a:rPr>
              <a:t>:CV</a:t>
            </a:r>
            <a:r>
              <a:rPr lang="en-IN" baseline="-25000" dirty="0" smtClean="0">
                <a:latin typeface="Times New Roman" pitchFamily="18" charset="0"/>
                <a:cs typeface="Times New Roman" pitchFamily="18" charset="0"/>
              </a:rPr>
              <a:t>2</a:t>
            </a:r>
            <a:r>
              <a:rPr lang="en-IN" dirty="0" smtClean="0">
                <a:latin typeface="Times New Roman" pitchFamily="18" charset="0"/>
                <a:cs typeface="Times New Roman" pitchFamily="18" charset="0"/>
              </a:rPr>
              <a:t> = (2+6)/2 = 4</a:t>
            </a: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CV</a:t>
            </a:r>
            <a:r>
              <a:rPr lang="en-IN" baseline="-25000" dirty="0">
                <a:latin typeface="Times New Roman" pitchFamily="18" charset="0"/>
                <a:cs typeface="Times New Roman" pitchFamily="18" charset="0"/>
              </a:rPr>
              <a:t>0</a:t>
            </a:r>
            <a:r>
              <a:rPr lang="en-IN" dirty="0">
                <a:latin typeface="Times New Roman" pitchFamily="18" charset="0"/>
                <a:cs typeface="Times New Roman" pitchFamily="18" charset="0"/>
              </a:rPr>
              <a:t>:CV</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 </a:t>
            </a:r>
            <a:r>
              <a:rPr lang="en-IN" dirty="0" smtClean="0">
                <a:latin typeface="Times New Roman" pitchFamily="18" charset="0"/>
                <a:cs typeface="Times New Roman" pitchFamily="18" charset="0"/>
              </a:rPr>
              <a:t>(3+6</a:t>
            </a:r>
            <a:r>
              <a:rPr lang="en-IN" dirty="0">
                <a:latin typeface="Times New Roman" pitchFamily="18" charset="0"/>
                <a:cs typeface="Times New Roman" pitchFamily="18" charset="0"/>
              </a:rPr>
              <a:t>)/2 = </a:t>
            </a:r>
            <a:r>
              <a:rPr lang="en-IN" dirty="0" smtClean="0">
                <a:latin typeface="Times New Roman" pitchFamily="18" charset="0"/>
                <a:cs typeface="Times New Roman" pitchFamily="18" charset="0"/>
              </a:rPr>
              <a:t>4.5</a:t>
            </a: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CV</a:t>
            </a:r>
            <a:r>
              <a:rPr lang="en-IN" baseline="-25000" dirty="0" smtClean="0">
                <a:latin typeface="Times New Roman" pitchFamily="18" charset="0"/>
                <a:cs typeface="Times New Roman" pitchFamily="18" charset="0"/>
              </a:rPr>
              <a:t>0</a:t>
            </a:r>
            <a:r>
              <a:rPr lang="en-IN" dirty="0" smtClean="0">
                <a:latin typeface="Times New Roman" pitchFamily="18" charset="0"/>
                <a:cs typeface="Times New Roman" pitchFamily="18" charset="0"/>
              </a:rPr>
              <a:t>:CV</a:t>
            </a:r>
            <a:r>
              <a:rPr lang="en-IN" baseline="-25000" dirty="0" smtClean="0">
                <a:latin typeface="Times New Roman" pitchFamily="18" charset="0"/>
                <a:cs typeface="Times New Roman" pitchFamily="18" charset="0"/>
              </a:rPr>
              <a:t>0</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(6+6</a:t>
            </a:r>
            <a:r>
              <a:rPr lang="en-IN" dirty="0">
                <a:latin typeface="Times New Roman" pitchFamily="18" charset="0"/>
                <a:cs typeface="Times New Roman" pitchFamily="18" charset="0"/>
              </a:rPr>
              <a:t>)/2 = </a:t>
            </a:r>
            <a:r>
              <a:rPr lang="en-IN" dirty="0" smtClean="0">
                <a:latin typeface="Times New Roman" pitchFamily="18" charset="0"/>
                <a:cs typeface="Times New Roman" pitchFamily="18" charset="0"/>
              </a:rPr>
              <a:t>6</a:t>
            </a:r>
          </a:p>
          <a:p>
            <a:r>
              <a:rPr lang="en-IN" dirty="0" smtClean="0">
                <a:latin typeface="Times New Roman" pitchFamily="18" charset="0"/>
                <a:cs typeface="Times New Roman" pitchFamily="18" charset="0"/>
              </a:rPr>
              <a:t>		</a:t>
            </a:r>
            <a:r>
              <a:rPr lang="en-IN" b="1" dirty="0" smtClean="0">
                <a:latin typeface="Times New Roman" pitchFamily="18" charset="0"/>
                <a:cs typeface="Times New Roman" pitchFamily="18" charset="0"/>
              </a:rPr>
              <a:t>CV</a:t>
            </a:r>
            <a:r>
              <a:rPr lang="en-IN" b="1" baseline="-25000" dirty="0" smtClean="0">
                <a:latin typeface="Times New Roman" pitchFamily="18" charset="0"/>
                <a:cs typeface="Times New Roman" pitchFamily="18" charset="0"/>
              </a:rPr>
              <a:t>1</a:t>
            </a:r>
            <a:r>
              <a:rPr lang="en-IN" b="1" dirty="0" smtClean="0">
                <a:latin typeface="Times New Roman" pitchFamily="18" charset="0"/>
                <a:cs typeface="Times New Roman" pitchFamily="18" charset="0"/>
              </a:rPr>
              <a:t>:CV</a:t>
            </a:r>
            <a:r>
              <a:rPr lang="en-IN" b="1" baseline="-25000" dirty="0" smtClean="0">
                <a:latin typeface="Times New Roman" pitchFamily="18" charset="0"/>
                <a:cs typeface="Times New Roman" pitchFamily="18" charset="0"/>
              </a:rPr>
              <a:t>1</a:t>
            </a:r>
            <a:r>
              <a:rPr lang="en-IN" b="1" dirty="0" smtClean="0">
                <a:latin typeface="Times New Roman" pitchFamily="18" charset="0"/>
                <a:cs typeface="Times New Roman" pitchFamily="18" charset="0"/>
              </a:rPr>
              <a:t> </a:t>
            </a:r>
            <a:r>
              <a:rPr lang="en-IN" b="1" dirty="0">
                <a:latin typeface="Times New Roman" pitchFamily="18" charset="0"/>
                <a:cs typeface="Times New Roman" pitchFamily="18" charset="0"/>
              </a:rPr>
              <a:t>= </a:t>
            </a:r>
            <a:r>
              <a:rPr lang="en-IN" b="1" dirty="0" smtClean="0">
                <a:latin typeface="Times New Roman" pitchFamily="18" charset="0"/>
                <a:cs typeface="Times New Roman" pitchFamily="18" charset="0"/>
              </a:rPr>
              <a:t>(3+3)/</a:t>
            </a:r>
            <a:r>
              <a:rPr lang="en-IN" b="1" dirty="0">
                <a:latin typeface="Times New Roman" pitchFamily="18" charset="0"/>
                <a:cs typeface="Times New Roman" pitchFamily="18" charset="0"/>
              </a:rPr>
              <a:t>2 = </a:t>
            </a:r>
            <a:r>
              <a:rPr lang="en-IN" b="1" dirty="0" smtClean="0">
                <a:latin typeface="Times New Roman" pitchFamily="18" charset="0"/>
                <a:cs typeface="Times New Roman" pitchFamily="18" charset="0"/>
              </a:rPr>
              <a:t>3</a:t>
            </a:r>
          </a:p>
          <a:p>
            <a:endParaRPr lang="en-IN" b="1" dirty="0">
              <a:latin typeface="Times New Roman" pitchFamily="18" charset="0"/>
              <a:cs typeface="Times New Roman" pitchFamily="18" charset="0"/>
            </a:endParaRPr>
          </a:p>
          <a:p>
            <a:r>
              <a:rPr lang="en-IN" b="1" dirty="0" smtClean="0">
                <a:latin typeface="Times New Roman" pitchFamily="18" charset="0"/>
                <a:cs typeface="Times New Roman" pitchFamily="18" charset="0"/>
              </a:rPr>
              <a:t>CV</a:t>
            </a:r>
            <a:r>
              <a:rPr lang="en-IN" b="1" baseline="-25000" dirty="0" smtClean="0">
                <a:latin typeface="Times New Roman" pitchFamily="18" charset="0"/>
                <a:cs typeface="Times New Roman" pitchFamily="18" charset="0"/>
              </a:rPr>
              <a:t>1</a:t>
            </a:r>
            <a:r>
              <a:rPr lang="en-IN" b="1" dirty="0" smtClean="0">
                <a:latin typeface="Times New Roman" pitchFamily="18" charset="0"/>
                <a:cs typeface="Times New Roman" pitchFamily="18" charset="0"/>
              </a:rPr>
              <a:t> is having minimum constant Latency</a:t>
            </a:r>
            <a:endParaRPr lang="en-IN" b="1" dirty="0">
              <a:latin typeface="Times New Roman" pitchFamily="18" charset="0"/>
              <a:cs typeface="Times New Roman" pitchFamily="18" charset="0"/>
            </a:endParaRPr>
          </a:p>
        </p:txBody>
      </p:sp>
    </p:spTree>
    <p:extLst>
      <p:ext uri="{BB962C8B-B14F-4D97-AF65-F5344CB8AC3E}">
        <p14:creationId xmlns="" xmlns:p14="http://schemas.microsoft.com/office/powerpoint/2010/main" val="27941364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38022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Control Dependencies:</a:t>
            </a:r>
            <a:endParaRPr lang="en-IN" b="1" dirty="0">
              <a:latin typeface="Times New Roman" pitchFamily="18" charset="0"/>
              <a:cs typeface="Times New Roman" pitchFamily="18" charset="0"/>
            </a:endParaRPr>
          </a:p>
        </p:txBody>
      </p:sp>
      <p:sp>
        <p:nvSpPr>
          <p:cNvPr id="6" name="TextBox 5"/>
          <p:cNvSpPr txBox="1"/>
          <p:nvPr/>
        </p:nvSpPr>
        <p:spPr>
          <a:xfrm>
            <a:off x="204727" y="1848272"/>
            <a:ext cx="8125622" cy="1631216"/>
          </a:xfrm>
          <a:prstGeom prst="rect">
            <a:avLst/>
          </a:prstGeom>
          <a:noFill/>
        </p:spPr>
        <p:txBody>
          <a:bodyPr wrap="none" rtlCol="0">
            <a:spAutoFit/>
          </a:bodyPr>
          <a:lstStyle/>
          <a:p>
            <a:pPr algn="just"/>
            <a:r>
              <a:rPr lang="en-IN" dirty="0" smtClean="0">
                <a:latin typeface="Times New Roman" pitchFamily="18" charset="0"/>
                <a:cs typeface="Times New Roman" pitchFamily="18" charset="0"/>
              </a:rPr>
              <a:t>Branching Conditions are,</a:t>
            </a:r>
          </a:p>
          <a:p>
            <a:pPr marL="1097280" lvl="1" indent="-457200" algn="just">
              <a:buFont typeface="+mj-lt"/>
              <a:buAutoNum type="arabicPeriod"/>
            </a:pPr>
            <a:r>
              <a:rPr lang="en-IN" b="1" dirty="0" smtClean="0">
                <a:latin typeface="Times New Roman" pitchFamily="18" charset="0"/>
                <a:cs typeface="Times New Roman" pitchFamily="18" charset="0"/>
              </a:rPr>
              <a:t>Conditional and Unconditional Jumps</a:t>
            </a:r>
          </a:p>
          <a:p>
            <a:pPr marL="1097280" lvl="1" indent="-457200" algn="just">
              <a:buFont typeface="+mj-lt"/>
              <a:buAutoNum type="arabicPeriod"/>
            </a:pPr>
            <a:r>
              <a:rPr lang="en-IN" b="1" dirty="0" smtClean="0">
                <a:latin typeface="Times New Roman" pitchFamily="18" charset="0"/>
                <a:cs typeface="Times New Roman" pitchFamily="18" charset="0"/>
              </a:rPr>
              <a:t>Subroutine Calls</a:t>
            </a:r>
          </a:p>
          <a:p>
            <a:pPr marL="1097280" lvl="1" indent="-457200" algn="just">
              <a:buFont typeface="+mj-lt"/>
              <a:buAutoNum type="arabicPeriod"/>
            </a:pPr>
            <a:r>
              <a:rPr lang="en-IN" b="1" dirty="0" smtClean="0">
                <a:latin typeface="Times New Roman" pitchFamily="18" charset="0"/>
                <a:cs typeface="Times New Roman" pitchFamily="18" charset="0"/>
              </a:rPr>
              <a:t>Other program control instructions for branching</a:t>
            </a:r>
            <a:endParaRPr lang="en-IN" b="1" dirty="0">
              <a:latin typeface="Times New Roman" pitchFamily="18" charset="0"/>
              <a:cs typeface="Times New Roman" pitchFamily="18" charset="0"/>
            </a:endParaRPr>
          </a:p>
        </p:txBody>
      </p:sp>
      <p:sp>
        <p:nvSpPr>
          <p:cNvPr id="7" name="Rectangle 6"/>
          <p:cNvSpPr/>
          <p:nvPr/>
        </p:nvSpPr>
        <p:spPr>
          <a:xfrm>
            <a:off x="296444" y="3984992"/>
            <a:ext cx="12225035" cy="24006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Wingdings" pitchFamily="2" charset="2"/>
              <a:buChar char="Ø"/>
            </a:pPr>
            <a:r>
              <a:rPr lang="en-US" dirty="0">
                <a:latin typeface="Times New Roman" pitchFamily="18" charset="0"/>
                <a:cs typeface="Times New Roman" pitchFamily="18" charset="0"/>
              </a:rPr>
              <a:t>In these cases the address of </a:t>
            </a:r>
            <a:r>
              <a:rPr lang="en-US" dirty="0" smtClean="0">
                <a:latin typeface="Times New Roman" pitchFamily="18" charset="0"/>
                <a:cs typeface="Times New Roman" pitchFamily="18" charset="0"/>
              </a:rPr>
              <a:t>the next </a:t>
            </a:r>
            <a:r>
              <a:rPr lang="en-US" dirty="0">
                <a:latin typeface="Times New Roman" pitchFamily="18" charset="0"/>
                <a:cs typeface="Times New Roman" pitchFamily="18" charset="0"/>
              </a:rPr>
              <a:t>instruction is not known with certainty until after the program-control </a:t>
            </a:r>
            <a:r>
              <a:rPr lang="en-US" dirty="0" smtClean="0">
                <a:latin typeface="Times New Roman" pitchFamily="18" charset="0"/>
                <a:cs typeface="Times New Roman" pitchFamily="18" charset="0"/>
              </a:rPr>
              <a:t>instruction ‘I’</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has been executed</a:t>
            </a:r>
            <a:r>
              <a:rPr lang="en-IN" dirty="0" smtClean="0">
                <a:latin typeface="Times New Roman" pitchFamily="18" charset="0"/>
                <a:cs typeface="Times New Roman" pitchFamily="18" charset="0"/>
              </a:rPr>
              <a:t>.</a:t>
            </a:r>
          </a:p>
          <a:p>
            <a:pPr marL="342900" indent="-342900" algn="just">
              <a:buFont typeface="Wingdings" pitchFamily="2" charset="2"/>
              <a:buChar char="Ø"/>
            </a:pPr>
            <a:r>
              <a:rPr lang="en-US" dirty="0">
                <a:latin typeface="Times New Roman" pitchFamily="18" charset="0"/>
                <a:cs typeface="Times New Roman" pitchFamily="18" charset="0"/>
              </a:rPr>
              <a:t>If these happen to be the </a:t>
            </a:r>
            <a:r>
              <a:rPr lang="en-US" dirty="0" smtClean="0">
                <a:latin typeface="Times New Roman" pitchFamily="18" charset="0"/>
                <a:cs typeface="Times New Roman" pitchFamily="18" charset="0"/>
              </a:rPr>
              <a:t>wrong instructions</a:t>
            </a:r>
            <a:r>
              <a:rPr lang="en-US" dirty="0">
                <a:latin typeface="Times New Roman" pitchFamily="18" charset="0"/>
                <a:cs typeface="Times New Roman" pitchFamily="18" charset="0"/>
              </a:rPr>
              <a:t>, that is, </a:t>
            </a:r>
            <a:r>
              <a:rPr lang="en-US" dirty="0" smtClean="0">
                <a:latin typeface="Times New Roman" pitchFamily="18" charset="0"/>
                <a:cs typeface="Times New Roman" pitchFamily="18" charset="0"/>
              </a:rPr>
              <a:t>‘I’ </a:t>
            </a:r>
            <a:r>
              <a:rPr lang="en-US" dirty="0">
                <a:latin typeface="Times New Roman" pitchFamily="18" charset="0"/>
                <a:cs typeface="Times New Roman" pitchFamily="18" charset="0"/>
              </a:rPr>
              <a:t>causes a jump to a distant part of the program, then </a:t>
            </a:r>
            <a:r>
              <a:rPr lang="en-US" dirty="0" smtClean="0">
                <a:latin typeface="Times New Roman" pitchFamily="18" charset="0"/>
                <a:cs typeface="Times New Roman" pitchFamily="18" charset="0"/>
              </a:rPr>
              <a:t>provision must be made to </a:t>
            </a:r>
            <a:r>
              <a:rPr lang="en-US" dirty="0">
                <a:latin typeface="Times New Roman" pitchFamily="18" charset="0"/>
                <a:cs typeface="Times New Roman" pitchFamily="18" charset="0"/>
              </a:rPr>
              <a:t>cancel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effects of the partially executed instructions. </a:t>
            </a:r>
            <a:endParaRPr lang="en-US" dirty="0" smtClean="0">
              <a:latin typeface="Times New Roman" pitchFamily="18" charset="0"/>
              <a:cs typeface="Times New Roman" pitchFamily="18" charset="0"/>
            </a:endParaRPr>
          </a:p>
          <a:p>
            <a:pPr marL="342900" indent="-342900" algn="just">
              <a:buFont typeface="Wingdings" pitchFamily="2" charset="2"/>
              <a:buChar char="Ø"/>
            </a:pPr>
            <a:r>
              <a:rPr lang="en-US" dirty="0" smtClean="0">
                <a:latin typeface="Times New Roman" pitchFamily="18" charset="0"/>
                <a:cs typeface="Times New Roman" pitchFamily="18" charset="0"/>
              </a:rPr>
              <a:t>This process is </a:t>
            </a:r>
            <a:r>
              <a:rPr lang="en-US" dirty="0">
                <a:latin typeface="Times New Roman" pitchFamily="18" charset="0"/>
                <a:cs typeface="Times New Roman" pitchFamily="18" charset="0"/>
              </a:rPr>
              <a:t>sometimes termed </a:t>
            </a:r>
            <a:r>
              <a:rPr lang="en-US" b="1" dirty="0">
                <a:latin typeface="Times New Roman" pitchFamily="18" charset="0"/>
                <a:cs typeface="Times New Roman" pitchFamily="18" charset="0"/>
              </a:rPr>
              <a:t>flushing the pipeline </a:t>
            </a:r>
            <a:r>
              <a:rPr lang="en-US" dirty="0">
                <a:latin typeface="Times New Roman" pitchFamily="18" charset="0"/>
                <a:cs typeface="Times New Roman" pitchFamily="18" charset="0"/>
              </a:rPr>
              <a:t>and clearly reduces its throughput</a:t>
            </a:r>
            <a:r>
              <a:rPr lang="en-US"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spTree>
    <p:extLst>
      <p:ext uri="{BB962C8B-B14F-4D97-AF65-F5344CB8AC3E}">
        <p14:creationId xmlns="" xmlns:p14="http://schemas.microsoft.com/office/powerpoint/2010/main" val="2193048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38022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Control Dependencies:</a:t>
            </a:r>
            <a:endParaRPr lang="en-IN" b="1" dirty="0">
              <a:latin typeface="Times New Roman" pitchFamily="18" charset="0"/>
              <a:cs typeface="Times New Roman" pitchFamily="18" charset="0"/>
            </a:endParaRPr>
          </a:p>
        </p:txBody>
      </p:sp>
      <p:sp>
        <p:nvSpPr>
          <p:cNvPr id="6" name="TextBox 5"/>
          <p:cNvSpPr txBox="1"/>
          <p:nvPr/>
        </p:nvSpPr>
        <p:spPr>
          <a:xfrm>
            <a:off x="352128" y="1430797"/>
            <a:ext cx="4775666" cy="477054"/>
          </a:xfrm>
          <a:prstGeom prst="rect">
            <a:avLst/>
          </a:prstGeom>
          <a:noFill/>
        </p:spPr>
        <p:txBody>
          <a:bodyPr wrap="none" rtlCol="0">
            <a:spAutoFit/>
          </a:bodyPr>
          <a:lstStyle/>
          <a:p>
            <a:r>
              <a:rPr lang="en-IN" b="1" dirty="0" smtClean="0">
                <a:latin typeface="Times New Roman" pitchFamily="18" charset="0"/>
                <a:cs typeface="Times New Roman" pitchFamily="18" charset="0"/>
              </a:rPr>
              <a:t>Solution 1: Speculative Execution</a:t>
            </a:r>
            <a:endParaRPr lang="en-IN" b="1" dirty="0">
              <a:latin typeface="Times New Roman" pitchFamily="18" charset="0"/>
              <a:cs typeface="Times New Roman" pitchFamily="18" charset="0"/>
            </a:endParaRPr>
          </a:p>
        </p:txBody>
      </p:sp>
      <p:sp>
        <p:nvSpPr>
          <p:cNvPr id="7" name="Rectangle 6"/>
          <p:cNvSpPr/>
          <p:nvPr/>
        </p:nvSpPr>
        <p:spPr>
          <a:xfrm>
            <a:off x="373444" y="1938974"/>
            <a:ext cx="11067916" cy="163121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IN" dirty="0" smtClean="0">
                <a:latin typeface="Times New Roman" pitchFamily="18" charset="0"/>
                <a:cs typeface="Times New Roman" pitchFamily="18" charset="0"/>
              </a:rPr>
              <a:t>Anticipate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outcome of the branch condition test, and enter the instruction at </a:t>
            </a:r>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more </a:t>
            </a:r>
            <a:r>
              <a:rPr lang="en-US" dirty="0" smtClean="0">
                <a:latin typeface="Times New Roman" pitchFamily="18" charset="0"/>
                <a:cs typeface="Times New Roman" pitchFamily="18" charset="0"/>
              </a:rPr>
              <a:t>likely target </a:t>
            </a:r>
            <a:r>
              <a:rPr lang="en-US" dirty="0">
                <a:latin typeface="Times New Roman" pitchFamily="18" charset="0"/>
                <a:cs typeface="Times New Roman" pitchFamily="18" charset="0"/>
              </a:rPr>
              <a:t>address into the pipeline immediately after </a:t>
            </a:r>
            <a:r>
              <a:rPr lang="en-US" dirty="0" smtClean="0">
                <a:latin typeface="Times New Roman" pitchFamily="18" charset="0"/>
                <a:cs typeface="Times New Roman" pitchFamily="18" charset="0"/>
              </a:rPr>
              <a:t>‘I’. </a:t>
            </a:r>
            <a:r>
              <a:rPr lang="en-US" dirty="0">
                <a:latin typeface="Times New Roman" pitchFamily="18" charset="0"/>
                <a:cs typeface="Times New Roman" pitchFamily="18" charset="0"/>
              </a:rPr>
              <a:t>This process is known as</a:t>
            </a: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speculative </a:t>
            </a:r>
            <a:r>
              <a:rPr lang="en-IN" b="1" dirty="0" smtClean="0">
                <a:latin typeface="Times New Roman" pitchFamily="18" charset="0"/>
                <a:cs typeface="Times New Roman" pitchFamily="18" charset="0"/>
              </a:rPr>
              <a:t>execution</a:t>
            </a:r>
            <a:r>
              <a:rPr lang="en-IN" b="1" dirty="0">
                <a:latin typeface="Times New Roman" pitchFamily="18" charset="0"/>
                <a:cs typeface="Times New Roman" pitchFamily="18" charset="0"/>
              </a:rPr>
              <a:t>.</a:t>
            </a:r>
            <a:endParaRPr lang="en-US" b="1" dirty="0" smtClean="0">
              <a:latin typeface="Times New Roman" pitchFamily="18" charset="0"/>
              <a:cs typeface="Times New Roman" pitchFamily="18" charset="0"/>
            </a:endParaRPr>
          </a:p>
          <a:p>
            <a:pPr marL="342900" indent="-342900" algn="just">
              <a:buFont typeface="Wingdings" pitchFamily="2" charset="2"/>
              <a:buChar char="Ø"/>
            </a:pPr>
            <a:r>
              <a:rPr lang="en-US" dirty="0">
                <a:latin typeface="Times New Roman" pitchFamily="18" charset="0"/>
                <a:cs typeface="Times New Roman" pitchFamily="18" charset="0"/>
              </a:rPr>
              <a:t>Pipeline flushing is then needed only when the wrong guess </a:t>
            </a:r>
            <a:r>
              <a:rPr lang="en-US" dirty="0" smtClean="0">
                <a:latin typeface="Times New Roman" pitchFamily="18" charset="0"/>
                <a:cs typeface="Times New Roman" pitchFamily="18" charset="0"/>
              </a:rPr>
              <a:t>has </a:t>
            </a:r>
            <a:r>
              <a:rPr lang="en-IN" dirty="0" smtClean="0">
                <a:latin typeface="Times New Roman" pitchFamily="18" charset="0"/>
                <a:cs typeface="Times New Roman" pitchFamily="18" charset="0"/>
              </a:rPr>
              <a:t>been </a:t>
            </a:r>
            <a:r>
              <a:rPr lang="en-IN" dirty="0">
                <a:latin typeface="Times New Roman" pitchFamily="18" charset="0"/>
                <a:cs typeface="Times New Roman" pitchFamily="18" charset="0"/>
              </a:rPr>
              <a:t>made.</a:t>
            </a:r>
          </a:p>
        </p:txBody>
      </p:sp>
      <p:sp>
        <p:nvSpPr>
          <p:cNvPr id="8" name="TextBox 7"/>
          <p:cNvSpPr txBox="1"/>
          <p:nvPr/>
        </p:nvSpPr>
        <p:spPr>
          <a:xfrm>
            <a:off x="791583" y="4224536"/>
            <a:ext cx="1503938" cy="477054"/>
          </a:xfrm>
          <a:prstGeom prst="rect">
            <a:avLst/>
          </a:prstGeom>
          <a:noFill/>
        </p:spPr>
        <p:txBody>
          <a:bodyPr wrap="none" rtlCol="0">
            <a:spAutoFit/>
          </a:bodyPr>
          <a:lstStyle/>
          <a:p>
            <a:pPr algn="just"/>
            <a:r>
              <a:rPr lang="en-IN" b="1" dirty="0" smtClean="0">
                <a:latin typeface="Times New Roman" pitchFamily="18" charset="0"/>
                <a:cs typeface="Times New Roman" pitchFamily="18" charset="0"/>
              </a:rPr>
              <a:t>Example:</a:t>
            </a:r>
            <a:endParaRPr lang="en-IN" b="1" dirty="0">
              <a:latin typeface="Times New Roman" pitchFamily="18" charset="0"/>
              <a:cs typeface="Times New Roman" pitchFamily="18" charset="0"/>
            </a:endParaRPr>
          </a:p>
        </p:txBody>
      </p:sp>
      <p:sp>
        <p:nvSpPr>
          <p:cNvPr id="9" name="TextBox 8"/>
          <p:cNvSpPr txBox="1"/>
          <p:nvPr/>
        </p:nvSpPr>
        <p:spPr>
          <a:xfrm>
            <a:off x="1538078" y="4666775"/>
            <a:ext cx="8152553" cy="1246495"/>
          </a:xfrm>
          <a:prstGeom prst="rect">
            <a:avLst/>
          </a:prstGeom>
          <a:noFill/>
        </p:spPr>
        <p:txBody>
          <a:bodyPr wrap="none" rtlCol="0">
            <a:spAutoFit/>
          </a:bodyPr>
          <a:lstStyle/>
          <a:p>
            <a:pPr algn="just"/>
            <a:r>
              <a:rPr lang="en-IN" dirty="0">
                <a:latin typeface="Times New Roman" pitchFamily="18" charset="0"/>
                <a:cs typeface="Times New Roman" pitchFamily="18" charset="0"/>
              </a:rPr>
              <a:t>p</a:t>
            </a:r>
            <a:r>
              <a:rPr lang="en-IN" dirty="0" smtClean="0">
                <a:latin typeface="Times New Roman" pitchFamily="18" charset="0"/>
                <a:cs typeface="Times New Roman" pitchFamily="18" charset="0"/>
              </a:rPr>
              <a:t> – Probability of encountering Branch Instruction</a:t>
            </a:r>
          </a:p>
          <a:p>
            <a:pPr algn="just"/>
            <a:r>
              <a:rPr lang="en-IN" dirty="0" smtClean="0">
                <a:latin typeface="Times New Roman" pitchFamily="18" charset="0"/>
                <a:cs typeface="Times New Roman" pitchFamily="18" charset="0"/>
              </a:rPr>
              <a:t>q </a:t>
            </a:r>
            <a:r>
              <a:rPr lang="en-IN" dirty="0">
                <a:latin typeface="Times New Roman" pitchFamily="18" charset="0"/>
                <a:cs typeface="Times New Roman" pitchFamily="18" charset="0"/>
              </a:rPr>
              <a:t>– Probability of </a:t>
            </a:r>
            <a:r>
              <a:rPr lang="en-IN" dirty="0" smtClean="0">
                <a:latin typeface="Times New Roman" pitchFamily="18" charset="0"/>
                <a:cs typeface="Times New Roman" pitchFamily="18" charset="0"/>
              </a:rPr>
              <a:t>executing Branch Instruction</a:t>
            </a:r>
          </a:p>
          <a:p>
            <a:pPr algn="just"/>
            <a:r>
              <a:rPr lang="en-IN" dirty="0" smtClean="0">
                <a:latin typeface="Times New Roman" pitchFamily="18" charset="0"/>
                <a:cs typeface="Times New Roman" pitchFamily="18" charset="0"/>
              </a:rPr>
              <a:t>r – length of instruction sequence streaming through pipeline</a:t>
            </a:r>
            <a:endParaRPr lang="en-IN" dirty="0">
              <a:latin typeface="Times New Roman" pitchFamily="18" charset="0"/>
              <a:cs typeface="Times New Roman" pitchFamily="18" charset="0"/>
            </a:endParaRPr>
          </a:p>
        </p:txBody>
      </p:sp>
      <p:sp>
        <p:nvSpPr>
          <p:cNvPr id="10" name="TextBox 9"/>
          <p:cNvSpPr txBox="1"/>
          <p:nvPr/>
        </p:nvSpPr>
        <p:spPr>
          <a:xfrm>
            <a:off x="1463649" y="6096744"/>
            <a:ext cx="9025869" cy="181588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just"/>
            <a:r>
              <a:rPr lang="en-IN" sz="2800" b="1" dirty="0" smtClean="0">
                <a:latin typeface="Times New Roman" pitchFamily="18" charset="0"/>
                <a:cs typeface="Times New Roman" pitchFamily="18" charset="0"/>
              </a:rPr>
              <a:t>Total number of instructions causing Branching = </a:t>
            </a:r>
            <a:r>
              <a:rPr lang="en-IN" sz="2800" b="1" dirty="0" err="1" smtClean="0">
                <a:latin typeface="Times New Roman" pitchFamily="18" charset="0"/>
                <a:cs typeface="Times New Roman" pitchFamily="18" charset="0"/>
              </a:rPr>
              <a:t>pqr</a:t>
            </a:r>
            <a:endParaRPr lang="en-IN" sz="2800" b="1" dirty="0" smtClean="0">
              <a:latin typeface="Times New Roman" pitchFamily="18" charset="0"/>
              <a:cs typeface="Times New Roman" pitchFamily="18" charset="0"/>
            </a:endParaRPr>
          </a:p>
          <a:p>
            <a:pPr algn="just"/>
            <a:r>
              <a:rPr lang="en-IN" sz="2800" b="1" dirty="0">
                <a:latin typeface="Times New Roman" pitchFamily="18" charset="0"/>
                <a:cs typeface="Times New Roman" pitchFamily="18" charset="0"/>
              </a:rPr>
              <a:t>Total number of instructions </a:t>
            </a:r>
            <a:r>
              <a:rPr lang="en-IN" sz="2800" b="1" dirty="0" smtClean="0">
                <a:latin typeface="Times New Roman" pitchFamily="18" charset="0"/>
                <a:cs typeface="Times New Roman" pitchFamily="18" charset="0"/>
              </a:rPr>
              <a:t>without Branching </a:t>
            </a:r>
            <a:r>
              <a:rPr lang="en-IN" sz="2800" b="1" dirty="0">
                <a:latin typeface="Times New Roman" pitchFamily="18" charset="0"/>
                <a:cs typeface="Times New Roman" pitchFamily="18" charset="0"/>
              </a:rPr>
              <a:t>= </a:t>
            </a:r>
            <a:r>
              <a:rPr lang="en-IN" sz="2800" b="1" dirty="0" smtClean="0">
                <a:latin typeface="Times New Roman" pitchFamily="18" charset="0"/>
                <a:cs typeface="Times New Roman" pitchFamily="18" charset="0"/>
              </a:rPr>
              <a:t>(1-pq)r</a:t>
            </a:r>
          </a:p>
          <a:p>
            <a:pPr algn="just"/>
            <a:r>
              <a:rPr lang="en-IN" sz="2800" b="1" dirty="0" smtClean="0">
                <a:latin typeface="Times New Roman" pitchFamily="18" charset="0"/>
                <a:cs typeface="Times New Roman" pitchFamily="18" charset="0"/>
              </a:rPr>
              <a:t>Total number of clock cycles </a:t>
            </a:r>
            <a:r>
              <a:rPr lang="en-IN" sz="2800" b="1" dirty="0" err="1" smtClean="0">
                <a:latin typeface="Times New Roman" pitchFamily="18" charset="0"/>
                <a:cs typeface="Times New Roman" pitchFamily="18" charset="0"/>
              </a:rPr>
              <a:t>n</a:t>
            </a:r>
            <a:r>
              <a:rPr lang="en-IN" sz="2800" b="1" baseline="-25000" dirty="0" err="1" smtClean="0">
                <a:latin typeface="Times New Roman" pitchFamily="18" charset="0"/>
                <a:cs typeface="Times New Roman" pitchFamily="18" charset="0"/>
              </a:rPr>
              <a:t>c</a:t>
            </a:r>
            <a:r>
              <a:rPr lang="en-IN" sz="2800" b="1" dirty="0" smtClean="0">
                <a:latin typeface="Times New Roman" pitchFamily="18" charset="0"/>
                <a:cs typeface="Times New Roman" pitchFamily="18" charset="0"/>
              </a:rPr>
              <a:t> = </a:t>
            </a:r>
            <a:r>
              <a:rPr lang="en-IN" sz="2800" b="1" dirty="0" err="1" smtClean="0">
                <a:latin typeface="Times New Roman" pitchFamily="18" charset="0"/>
                <a:cs typeface="Times New Roman" pitchFamily="18" charset="0"/>
              </a:rPr>
              <a:t>pqrm</a:t>
            </a:r>
            <a:r>
              <a:rPr lang="en-IN" sz="2800" b="1" dirty="0" smtClean="0">
                <a:latin typeface="Times New Roman" pitchFamily="18" charset="0"/>
                <a:cs typeface="Times New Roman" pitchFamily="18" charset="0"/>
              </a:rPr>
              <a:t> + </a:t>
            </a:r>
            <a:r>
              <a:rPr lang="en-IN" sz="2800" b="1" dirty="0">
                <a:latin typeface="Times New Roman" pitchFamily="18" charset="0"/>
                <a:cs typeface="Times New Roman" pitchFamily="18" charset="0"/>
              </a:rPr>
              <a:t>(</a:t>
            </a:r>
            <a:r>
              <a:rPr lang="en-IN" sz="2800" b="1" dirty="0" smtClean="0">
                <a:latin typeface="Times New Roman" pitchFamily="18" charset="0"/>
                <a:cs typeface="Times New Roman" pitchFamily="18" charset="0"/>
              </a:rPr>
              <a:t>1-pq)r</a:t>
            </a:r>
          </a:p>
          <a:p>
            <a:pPr algn="just"/>
            <a:r>
              <a:rPr lang="en-IN" sz="2800" b="1" dirty="0" smtClean="0">
                <a:latin typeface="Times New Roman" pitchFamily="18" charset="0"/>
                <a:cs typeface="Times New Roman" pitchFamily="18" charset="0"/>
              </a:rPr>
              <a:t>Average CPI = </a:t>
            </a:r>
            <a:r>
              <a:rPr lang="en-IN" sz="2800" b="1" dirty="0" err="1" smtClean="0">
                <a:latin typeface="Times New Roman" pitchFamily="18" charset="0"/>
                <a:cs typeface="Times New Roman" pitchFamily="18" charset="0"/>
              </a:rPr>
              <a:t>n</a:t>
            </a:r>
            <a:r>
              <a:rPr lang="en-IN" sz="2800" b="1" baseline="-25000" dirty="0" err="1" smtClean="0">
                <a:latin typeface="Times New Roman" pitchFamily="18" charset="0"/>
                <a:cs typeface="Times New Roman" pitchFamily="18" charset="0"/>
              </a:rPr>
              <a:t>c</a:t>
            </a:r>
            <a:r>
              <a:rPr lang="en-IN" sz="2800" b="1" dirty="0" smtClean="0">
                <a:latin typeface="Times New Roman" pitchFamily="18" charset="0"/>
                <a:cs typeface="Times New Roman" pitchFamily="18" charset="0"/>
              </a:rPr>
              <a:t>/r = </a:t>
            </a:r>
            <a:r>
              <a:rPr lang="en-IN" sz="2800" b="1" dirty="0" err="1" smtClean="0">
                <a:latin typeface="Times New Roman" pitchFamily="18" charset="0"/>
                <a:cs typeface="Times New Roman" pitchFamily="18" charset="0"/>
              </a:rPr>
              <a:t>pqm</a:t>
            </a:r>
            <a:r>
              <a:rPr lang="en-IN" sz="2800" b="1" dirty="0" smtClean="0">
                <a:latin typeface="Times New Roman" pitchFamily="18" charset="0"/>
                <a:cs typeface="Times New Roman" pitchFamily="18" charset="0"/>
              </a:rPr>
              <a:t> </a:t>
            </a:r>
            <a:r>
              <a:rPr lang="en-IN" sz="2800" b="1" dirty="0">
                <a:latin typeface="Times New Roman" pitchFamily="18" charset="0"/>
                <a:cs typeface="Times New Roman" pitchFamily="18" charset="0"/>
              </a:rPr>
              <a:t>+ (1-pq</a:t>
            </a:r>
            <a:r>
              <a:rPr lang="en-IN" sz="2800" b="1" dirty="0" smtClean="0">
                <a:latin typeface="Times New Roman" pitchFamily="18" charset="0"/>
                <a:cs typeface="Times New Roman" pitchFamily="18" charset="0"/>
              </a:rPr>
              <a:t>) = 1 + </a:t>
            </a:r>
            <a:r>
              <a:rPr lang="en-IN" sz="2800" b="1" dirty="0" err="1" smtClean="0">
                <a:latin typeface="Times New Roman" pitchFamily="18" charset="0"/>
                <a:cs typeface="Times New Roman" pitchFamily="18" charset="0"/>
              </a:rPr>
              <a:t>pq</a:t>
            </a:r>
            <a:r>
              <a:rPr lang="en-IN" sz="2800" b="1" dirty="0" smtClean="0">
                <a:latin typeface="Times New Roman" pitchFamily="18" charset="0"/>
                <a:cs typeface="Times New Roman" pitchFamily="18" charset="0"/>
              </a:rPr>
              <a:t>(m-1)</a:t>
            </a:r>
            <a:endParaRPr lang="en-IN" sz="2800" b="1" dirty="0">
              <a:latin typeface="Times New Roman" pitchFamily="18" charset="0"/>
              <a:cs typeface="Times New Roman" pitchFamily="18" charset="0"/>
            </a:endParaRPr>
          </a:p>
        </p:txBody>
      </p:sp>
      <p:sp>
        <p:nvSpPr>
          <p:cNvPr id="11" name="TextBox 10"/>
          <p:cNvSpPr txBox="1"/>
          <p:nvPr/>
        </p:nvSpPr>
        <p:spPr>
          <a:xfrm>
            <a:off x="1575496" y="8473008"/>
            <a:ext cx="6595716" cy="861774"/>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lgn="just"/>
            <a:r>
              <a:rPr lang="en-IN" dirty="0" smtClean="0">
                <a:latin typeface="Times New Roman" pitchFamily="18" charset="0"/>
                <a:cs typeface="Times New Roman" pitchFamily="18" charset="0"/>
              </a:rPr>
              <a:t>When q=0; </a:t>
            </a:r>
            <a:r>
              <a:rPr lang="en-IN" b="1" dirty="0" smtClean="0">
                <a:latin typeface="Times New Roman" pitchFamily="18" charset="0"/>
                <a:cs typeface="Times New Roman" pitchFamily="18" charset="0"/>
              </a:rPr>
              <a:t>CPI =1</a:t>
            </a:r>
            <a:r>
              <a:rPr lang="en-IN" dirty="0" smtClean="0">
                <a:latin typeface="Times New Roman" pitchFamily="18" charset="0"/>
                <a:cs typeface="Times New Roman" pitchFamily="18" charset="0"/>
              </a:rPr>
              <a:t>. (No Branch instructions)</a:t>
            </a:r>
          </a:p>
          <a:p>
            <a:pPr algn="just"/>
            <a:r>
              <a:rPr lang="en-IN" dirty="0" smtClean="0">
                <a:latin typeface="Times New Roman" pitchFamily="18" charset="0"/>
                <a:cs typeface="Times New Roman" pitchFamily="18" charset="0"/>
              </a:rPr>
              <a:t>	If p=0.2; q=0.4 and m=5 then </a:t>
            </a:r>
            <a:r>
              <a:rPr lang="en-IN" b="1" dirty="0" smtClean="0">
                <a:latin typeface="Times New Roman" pitchFamily="18" charset="0"/>
                <a:cs typeface="Times New Roman" pitchFamily="18" charset="0"/>
              </a:rPr>
              <a:t>CPI=1.32</a:t>
            </a:r>
            <a:endParaRPr lang="en-IN" b="1" dirty="0">
              <a:latin typeface="Times New Roman" pitchFamily="18" charset="0"/>
              <a:cs typeface="Times New Roman" pitchFamily="18" charset="0"/>
            </a:endParaRPr>
          </a:p>
        </p:txBody>
      </p:sp>
    </p:spTree>
    <p:extLst>
      <p:ext uri="{BB962C8B-B14F-4D97-AF65-F5344CB8AC3E}">
        <p14:creationId xmlns="" xmlns:p14="http://schemas.microsoft.com/office/powerpoint/2010/main" val="1549346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338022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Control Dependencies:</a:t>
            </a:r>
            <a:endParaRPr lang="en-IN" b="1" dirty="0">
              <a:latin typeface="Times New Roman" pitchFamily="18" charset="0"/>
              <a:cs typeface="Times New Roman" pitchFamily="18" charset="0"/>
            </a:endParaRPr>
          </a:p>
        </p:txBody>
      </p:sp>
      <p:sp>
        <p:nvSpPr>
          <p:cNvPr id="6" name="TextBox 5"/>
          <p:cNvSpPr txBox="1"/>
          <p:nvPr/>
        </p:nvSpPr>
        <p:spPr>
          <a:xfrm>
            <a:off x="352128" y="1430797"/>
            <a:ext cx="4381328" cy="477054"/>
          </a:xfrm>
          <a:prstGeom prst="rect">
            <a:avLst/>
          </a:prstGeom>
          <a:noFill/>
        </p:spPr>
        <p:txBody>
          <a:bodyPr wrap="none" rtlCol="0">
            <a:spAutoFit/>
          </a:bodyPr>
          <a:lstStyle/>
          <a:p>
            <a:r>
              <a:rPr lang="en-IN" b="1" dirty="0" smtClean="0">
                <a:latin typeface="Times New Roman" pitchFamily="18" charset="0"/>
                <a:cs typeface="Times New Roman" pitchFamily="18" charset="0"/>
              </a:rPr>
              <a:t>Solution 2: Delayed Branching</a:t>
            </a:r>
            <a:endParaRPr lang="en-IN" b="1" dirty="0">
              <a:latin typeface="Times New Roman" pitchFamily="18" charset="0"/>
              <a:cs typeface="Times New Roman" pitchFamily="18" charset="0"/>
            </a:endParaRPr>
          </a:p>
        </p:txBody>
      </p:sp>
      <p:sp>
        <p:nvSpPr>
          <p:cNvPr id="7" name="Rectangle 6"/>
          <p:cNvSpPr/>
          <p:nvPr/>
        </p:nvSpPr>
        <p:spPr>
          <a:xfrm>
            <a:off x="373444" y="1938974"/>
            <a:ext cx="11067916" cy="163121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Branch Instructions Execution is delayed until the completion of the current Instructions.</a:t>
            </a:r>
          </a:p>
          <a:p>
            <a:pPr marL="342900" indent="-342900" algn="just">
              <a:buFont typeface="Wingdings" pitchFamily="2" charset="2"/>
              <a:buChar char="Ø"/>
            </a:pPr>
            <a:r>
              <a:rPr lang="en-US" dirty="0" smtClean="0">
                <a:latin typeface="Times New Roman" pitchFamily="18" charset="0"/>
                <a:cs typeface="Times New Roman" pitchFamily="18" charset="0"/>
              </a:rPr>
              <a:t>If I</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has branching, I</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is already fetched, then branching has to wait unit I</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is being executed. </a:t>
            </a:r>
            <a:endParaRPr lang="en-IN" dirty="0">
              <a:latin typeface="Times New Roman" pitchFamily="18" charset="0"/>
              <a:cs typeface="Times New Roman"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845" y="62474"/>
            <a:ext cx="625947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solidFill>
                  <a:srgbClr val="FFFF00"/>
                </a:solidFill>
                <a:latin typeface="Times New Roman" pitchFamily="18" charset="0"/>
                <a:cs typeface="Times New Roman" pitchFamily="18" charset="0"/>
              </a:rPr>
              <a:t>UNIT </a:t>
            </a:r>
            <a:r>
              <a:rPr lang="en-IN" sz="2800" b="1" dirty="0" smtClean="0">
                <a:solidFill>
                  <a:srgbClr val="FFFF00"/>
                </a:solidFill>
                <a:latin typeface="Times New Roman" pitchFamily="18" charset="0"/>
                <a:cs typeface="Times New Roman" pitchFamily="18" charset="0"/>
              </a:rPr>
              <a:t>III – CONTROL UNIT DESIGN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0" y="696144"/>
            <a:ext cx="2975623"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Data Dependencies:</a:t>
            </a:r>
            <a:endParaRPr lang="en-IN" b="1" dirty="0">
              <a:latin typeface="Times New Roman" pitchFamily="18" charset="0"/>
              <a:cs typeface="Times New Roman" pitchFamily="18" charset="0"/>
            </a:endParaRPr>
          </a:p>
        </p:txBody>
      </p:sp>
      <p:sp>
        <p:nvSpPr>
          <p:cNvPr id="6" name="TextBox 5"/>
          <p:cNvSpPr txBox="1"/>
          <p:nvPr/>
        </p:nvSpPr>
        <p:spPr>
          <a:xfrm>
            <a:off x="352128" y="1430797"/>
            <a:ext cx="10076476" cy="1953868"/>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marL="514350" indent="-514350">
              <a:lnSpc>
                <a:spcPct val="150000"/>
              </a:lnSpc>
              <a:buFont typeface="+mj-lt"/>
              <a:buAutoNum type="arabicPeriod"/>
            </a:pPr>
            <a:r>
              <a:rPr lang="en-IN" sz="2800" b="1" dirty="0" smtClean="0">
                <a:latin typeface="Times New Roman" pitchFamily="18" charset="0"/>
                <a:cs typeface="Times New Roman" pitchFamily="18" charset="0"/>
              </a:rPr>
              <a:t>Read After Write (RAW) Hazard – True data dependency</a:t>
            </a:r>
          </a:p>
          <a:p>
            <a:pPr marL="514350" indent="-514350">
              <a:lnSpc>
                <a:spcPct val="150000"/>
              </a:lnSpc>
              <a:buFont typeface="+mj-lt"/>
              <a:buAutoNum type="arabicPeriod"/>
            </a:pPr>
            <a:r>
              <a:rPr lang="en-IN" sz="2800" b="1" dirty="0" smtClean="0">
                <a:latin typeface="Times New Roman" pitchFamily="18" charset="0"/>
                <a:cs typeface="Times New Roman" pitchFamily="18" charset="0"/>
              </a:rPr>
              <a:t>Write After Read (WAR) Hazard – Anti data dependency</a:t>
            </a:r>
          </a:p>
          <a:p>
            <a:pPr marL="514350" indent="-514350">
              <a:lnSpc>
                <a:spcPct val="150000"/>
              </a:lnSpc>
              <a:buFont typeface="+mj-lt"/>
              <a:buAutoNum type="arabicPeriod"/>
            </a:pPr>
            <a:r>
              <a:rPr lang="en-IN" sz="2800" b="1" dirty="0" smtClean="0">
                <a:latin typeface="Times New Roman" pitchFamily="18" charset="0"/>
                <a:cs typeface="Times New Roman" pitchFamily="18" charset="0"/>
              </a:rPr>
              <a:t>Write After Write (WAW) Hazard – Output data dependency</a:t>
            </a:r>
            <a:endParaRPr lang="en-IN" sz="2800" b="1" dirty="0">
              <a:latin typeface="Times New Roman" pitchFamily="18" charset="0"/>
              <a:cs typeface="Times New Roman" pitchFamily="18" charset="0"/>
            </a:endParaRPr>
          </a:p>
        </p:txBody>
      </p:sp>
      <p:sp>
        <p:nvSpPr>
          <p:cNvPr id="7" name="Rectangle 6"/>
          <p:cNvSpPr/>
          <p:nvPr/>
        </p:nvSpPr>
        <p:spPr>
          <a:xfrm>
            <a:off x="352128" y="3720480"/>
            <a:ext cx="1965987"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sz="2400" b="1" dirty="0" smtClean="0">
                <a:latin typeface="Times New Roman" pitchFamily="18" charset="0"/>
                <a:cs typeface="Times New Roman" pitchFamily="18" charset="0"/>
              </a:rPr>
              <a:t>RAW Hazard</a:t>
            </a:r>
            <a:endParaRPr lang="en-US" dirty="0"/>
          </a:p>
        </p:txBody>
      </p:sp>
      <p:sp>
        <p:nvSpPr>
          <p:cNvPr id="8" name="TextBox 7"/>
          <p:cNvSpPr txBox="1"/>
          <p:nvPr/>
        </p:nvSpPr>
        <p:spPr>
          <a:xfrm>
            <a:off x="352128" y="4440560"/>
            <a:ext cx="2747868" cy="1077218"/>
          </a:xfrm>
          <a:prstGeom prst="rect">
            <a:avLst/>
          </a:prstGeom>
          <a:noFill/>
        </p:spPr>
        <p:txBody>
          <a:bodyPr wrap="none" rtlCol="0">
            <a:spAutoFit/>
          </a:bodyPr>
          <a:lstStyle/>
          <a:p>
            <a:r>
              <a:rPr lang="en-US" sz="3200" b="1" dirty="0" smtClean="0">
                <a:latin typeface="Times New Roman" pitchFamily="18" charset="0"/>
                <a:cs typeface="Times New Roman" pitchFamily="18" charset="0"/>
              </a:rPr>
              <a:t>Add </a:t>
            </a:r>
            <a:r>
              <a:rPr lang="en-US" sz="3200" b="1" dirty="0" smtClean="0">
                <a:solidFill>
                  <a:srgbClr val="FF0000"/>
                </a:solidFill>
                <a:latin typeface="Times New Roman" pitchFamily="18" charset="0"/>
                <a:cs typeface="Times New Roman" pitchFamily="18" charset="0"/>
              </a:rPr>
              <a:t>R</a:t>
            </a:r>
            <a:r>
              <a:rPr lang="en-US" sz="3200" b="1" baseline="-25000" dirty="0" smtClean="0">
                <a:solidFill>
                  <a:srgbClr val="FF0000"/>
                </a:solidFill>
                <a:latin typeface="Times New Roman" pitchFamily="18" charset="0"/>
                <a:cs typeface="Times New Roman" pitchFamily="18" charset="0"/>
              </a:rPr>
              <a:t>3</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1</a:t>
            </a:r>
          </a:p>
          <a:p>
            <a:r>
              <a:rPr lang="en-US" sz="3200" b="1" dirty="0" smtClean="0">
                <a:latin typeface="Times New Roman" pitchFamily="18" charset="0"/>
                <a:cs typeface="Times New Roman" pitchFamily="18" charset="0"/>
              </a:rPr>
              <a:t>Sub R</a:t>
            </a:r>
            <a:r>
              <a:rPr lang="en-US" sz="3200" b="1" baseline="-25000" dirty="0" smtClean="0">
                <a:latin typeface="Times New Roman" pitchFamily="18" charset="0"/>
                <a:cs typeface="Times New Roman" pitchFamily="18" charset="0"/>
              </a:rPr>
              <a:t>4</a:t>
            </a:r>
            <a:r>
              <a:rPr lang="en-US" sz="3200" b="1" dirty="0" smtClean="0">
                <a:latin typeface="Times New Roman" pitchFamily="18" charset="0"/>
                <a:cs typeface="Times New Roman" pitchFamily="18" charset="0"/>
              </a:rPr>
              <a:t>, </a:t>
            </a:r>
            <a:r>
              <a:rPr lang="en-US" sz="3200" b="1" dirty="0" smtClean="0">
                <a:solidFill>
                  <a:srgbClr val="FF0000"/>
                </a:solidFill>
                <a:latin typeface="Times New Roman" pitchFamily="18" charset="0"/>
                <a:cs typeface="Times New Roman" pitchFamily="18" charset="0"/>
              </a:rPr>
              <a:t>R</a:t>
            </a:r>
            <a:r>
              <a:rPr lang="en-US" sz="3200" b="1" baseline="-25000" dirty="0" smtClean="0">
                <a:solidFill>
                  <a:srgbClr val="FF0000"/>
                </a:solidFill>
                <a:latin typeface="Times New Roman" pitchFamily="18" charset="0"/>
                <a:cs typeface="Times New Roman" pitchFamily="18" charset="0"/>
              </a:rPr>
              <a:t>3</a:t>
            </a:r>
            <a:endParaRPr lang="en-US" sz="3200" b="1" baseline="-25000" dirty="0">
              <a:solidFill>
                <a:srgbClr val="FF0000"/>
              </a:solidFill>
              <a:latin typeface="Times New Roman" pitchFamily="18" charset="0"/>
              <a:cs typeface="Times New Roman" pitchFamily="18" charset="0"/>
            </a:endParaRPr>
          </a:p>
        </p:txBody>
      </p:sp>
      <p:sp>
        <p:nvSpPr>
          <p:cNvPr id="9" name="Rectangle 8"/>
          <p:cNvSpPr/>
          <p:nvPr/>
        </p:nvSpPr>
        <p:spPr>
          <a:xfrm>
            <a:off x="4600600" y="3648472"/>
            <a:ext cx="1971565"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sz="2400" b="1" dirty="0" smtClean="0">
                <a:latin typeface="Times New Roman" pitchFamily="18" charset="0"/>
                <a:cs typeface="Times New Roman" pitchFamily="18" charset="0"/>
              </a:rPr>
              <a:t>WAR Hazard</a:t>
            </a:r>
            <a:endParaRPr lang="en-US" dirty="0"/>
          </a:p>
        </p:txBody>
      </p:sp>
      <p:sp>
        <p:nvSpPr>
          <p:cNvPr id="10" name="TextBox 9"/>
          <p:cNvSpPr txBox="1"/>
          <p:nvPr/>
        </p:nvSpPr>
        <p:spPr>
          <a:xfrm>
            <a:off x="4733052" y="4368552"/>
            <a:ext cx="2747868" cy="1077218"/>
          </a:xfrm>
          <a:prstGeom prst="rect">
            <a:avLst/>
          </a:prstGeom>
          <a:noFill/>
        </p:spPr>
        <p:txBody>
          <a:bodyPr wrap="none" rtlCol="0">
            <a:spAutoFit/>
          </a:bodyPr>
          <a:lstStyle/>
          <a:p>
            <a:r>
              <a:rPr lang="en-US" sz="3200" b="1" dirty="0" smtClean="0">
                <a:latin typeface="Times New Roman" pitchFamily="18" charset="0"/>
                <a:cs typeface="Times New Roman" pitchFamily="18" charset="0"/>
              </a:rPr>
              <a:t>Add R</a:t>
            </a:r>
            <a:r>
              <a:rPr lang="en-US" sz="3200" b="1" baseline="-25000" dirty="0" smtClean="0">
                <a:latin typeface="Times New Roman" pitchFamily="18" charset="0"/>
                <a:cs typeface="Times New Roman" pitchFamily="18" charset="0"/>
              </a:rPr>
              <a:t>3</a:t>
            </a:r>
            <a:r>
              <a:rPr lang="en-US" sz="3200" b="1" dirty="0" smtClean="0">
                <a:latin typeface="Times New Roman" pitchFamily="18" charset="0"/>
                <a:cs typeface="Times New Roman" pitchFamily="18" charset="0"/>
              </a:rPr>
              <a:t>, </a:t>
            </a:r>
            <a:r>
              <a:rPr lang="en-US" sz="3200" b="1" dirty="0" smtClean="0">
                <a:solidFill>
                  <a:srgbClr val="FF0000"/>
                </a:solidFill>
                <a:latin typeface="Times New Roman" pitchFamily="18" charset="0"/>
                <a:cs typeface="Times New Roman" pitchFamily="18" charset="0"/>
              </a:rPr>
              <a:t>R</a:t>
            </a:r>
            <a:r>
              <a:rPr lang="en-US" sz="3200" b="1" baseline="-25000" dirty="0" smtClean="0">
                <a:solidFill>
                  <a:srgbClr val="FF0000"/>
                </a:solidFill>
                <a:latin typeface="Times New Roman" pitchFamily="18" charset="0"/>
                <a:cs typeface="Times New Roman" pitchFamily="18" charset="0"/>
              </a:rPr>
              <a:t>2</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1</a:t>
            </a:r>
          </a:p>
          <a:p>
            <a:r>
              <a:rPr lang="en-US" sz="3200" b="1" dirty="0" smtClean="0">
                <a:latin typeface="Times New Roman" pitchFamily="18" charset="0"/>
                <a:cs typeface="Times New Roman" pitchFamily="18" charset="0"/>
              </a:rPr>
              <a:t>Sub </a:t>
            </a:r>
            <a:r>
              <a:rPr lang="en-US" sz="3200" b="1" dirty="0" smtClean="0">
                <a:solidFill>
                  <a:srgbClr val="FF0000"/>
                </a:solidFill>
                <a:latin typeface="Times New Roman" pitchFamily="18" charset="0"/>
                <a:cs typeface="Times New Roman" pitchFamily="18" charset="0"/>
              </a:rPr>
              <a:t>R</a:t>
            </a:r>
            <a:r>
              <a:rPr lang="en-US" sz="3200" b="1" baseline="-25000" dirty="0" smtClean="0">
                <a:solidFill>
                  <a:srgbClr val="FF0000"/>
                </a:solidFill>
                <a:latin typeface="Times New Roman" pitchFamily="18" charset="0"/>
                <a:cs typeface="Times New Roman" pitchFamily="18" charset="0"/>
              </a:rPr>
              <a:t>2</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5</a:t>
            </a:r>
            <a:endParaRPr lang="en-US" sz="3200" b="1" baseline="-25000" dirty="0">
              <a:latin typeface="Times New Roman" pitchFamily="18" charset="0"/>
              <a:cs typeface="Times New Roman" pitchFamily="18" charset="0"/>
            </a:endParaRPr>
          </a:p>
        </p:txBody>
      </p:sp>
      <p:sp>
        <p:nvSpPr>
          <p:cNvPr id="12" name="Rectangle 11"/>
          <p:cNvSpPr/>
          <p:nvPr/>
        </p:nvSpPr>
        <p:spPr>
          <a:xfrm>
            <a:off x="8561040" y="4368552"/>
            <a:ext cx="3232448" cy="1569660"/>
          </a:xfrm>
          <a:prstGeom prst="rect">
            <a:avLst/>
          </a:prstGeom>
        </p:spPr>
        <p:txBody>
          <a:bodyPr wrap="square">
            <a:spAutoFit/>
          </a:bodyPr>
          <a:lstStyle/>
          <a:p>
            <a:r>
              <a:rPr lang="en-US" sz="3200" b="1" dirty="0" smtClean="0">
                <a:latin typeface="Times New Roman" pitchFamily="18" charset="0"/>
                <a:cs typeface="Times New Roman" pitchFamily="18" charset="0"/>
              </a:rPr>
              <a:t>Add </a:t>
            </a:r>
            <a:r>
              <a:rPr lang="en-US" sz="3200" b="1" dirty="0" smtClean="0">
                <a:solidFill>
                  <a:srgbClr val="FF0000"/>
                </a:solidFill>
                <a:latin typeface="Times New Roman" pitchFamily="18" charset="0"/>
                <a:cs typeface="Times New Roman" pitchFamily="18" charset="0"/>
              </a:rPr>
              <a:t>R</a:t>
            </a:r>
            <a:r>
              <a:rPr lang="en-US" sz="3200" b="1" baseline="-25000" dirty="0" smtClean="0">
                <a:solidFill>
                  <a:srgbClr val="FF0000"/>
                </a:solidFill>
                <a:latin typeface="Times New Roman" pitchFamily="18" charset="0"/>
                <a:cs typeface="Times New Roman" pitchFamily="18" charset="0"/>
              </a:rPr>
              <a:t>3</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1</a:t>
            </a:r>
          </a:p>
          <a:p>
            <a:r>
              <a:rPr lang="en-US" sz="3200" b="1" dirty="0" smtClean="0">
                <a:latin typeface="Times New Roman" pitchFamily="18" charset="0"/>
                <a:cs typeface="Times New Roman" pitchFamily="18" charset="0"/>
              </a:rPr>
              <a:t>Sub 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3</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1</a:t>
            </a:r>
          </a:p>
          <a:p>
            <a:r>
              <a:rPr lang="en-US" sz="3200" b="1" dirty="0" smtClean="0">
                <a:latin typeface="Times New Roman" pitchFamily="18" charset="0"/>
                <a:cs typeface="Times New Roman" pitchFamily="18" charset="0"/>
              </a:rPr>
              <a:t>Add </a:t>
            </a:r>
            <a:r>
              <a:rPr lang="en-US" sz="3200" b="1" dirty="0" smtClean="0">
                <a:solidFill>
                  <a:srgbClr val="FF0000"/>
                </a:solidFill>
                <a:latin typeface="Times New Roman" pitchFamily="18" charset="0"/>
                <a:cs typeface="Times New Roman" pitchFamily="18" charset="0"/>
              </a:rPr>
              <a:t>R</a:t>
            </a:r>
            <a:r>
              <a:rPr lang="en-US" sz="3200" b="1" baseline="-25000" dirty="0" smtClean="0">
                <a:solidFill>
                  <a:srgbClr val="FF0000"/>
                </a:solidFill>
                <a:latin typeface="Times New Roman" pitchFamily="18" charset="0"/>
                <a:cs typeface="Times New Roman" pitchFamily="18" charset="0"/>
              </a:rPr>
              <a:t>3</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2</a:t>
            </a:r>
            <a:r>
              <a:rPr lang="en-US" sz="3200" b="1" dirty="0" smtClean="0">
                <a:latin typeface="Times New Roman" pitchFamily="18" charset="0"/>
                <a:cs typeface="Times New Roman" pitchFamily="18" charset="0"/>
              </a:rPr>
              <a:t>, R</a:t>
            </a:r>
            <a:r>
              <a:rPr lang="en-US" sz="3200" b="1" baseline="-25000" dirty="0" smtClean="0">
                <a:latin typeface="Times New Roman" pitchFamily="18" charset="0"/>
                <a:cs typeface="Times New Roman" pitchFamily="18" charset="0"/>
              </a:rPr>
              <a:t>5</a:t>
            </a:r>
          </a:p>
        </p:txBody>
      </p:sp>
      <p:sp>
        <p:nvSpPr>
          <p:cNvPr id="13" name="Rectangle 12"/>
          <p:cNvSpPr/>
          <p:nvPr/>
        </p:nvSpPr>
        <p:spPr>
          <a:xfrm>
            <a:off x="8344406" y="3648472"/>
            <a:ext cx="2016834"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sz="2400" b="1" dirty="0" smtClean="0">
                <a:latin typeface="Times New Roman" pitchFamily="18" charset="0"/>
                <a:cs typeface="Times New Roman" pitchFamily="18" charset="0"/>
              </a:rPr>
              <a:t>WAW Hazard</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2251</TotalTime>
  <Words>7701</Words>
  <Application>Microsoft Office PowerPoint</Application>
  <PresentationFormat>A3 Paper (297x420 mm)</PresentationFormat>
  <Paragraphs>987</Paragraphs>
  <Slides>108</Slides>
  <Notes>0</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2032</cp:revision>
  <dcterms:created xsi:type="dcterms:W3CDTF">2021-07-12T05:02:24Z</dcterms:created>
  <dcterms:modified xsi:type="dcterms:W3CDTF">2021-09-24T00:05:17Z</dcterms:modified>
</cp:coreProperties>
</file>